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sldIdLst>
    <p:sldId id="315" r:id="rId2"/>
    <p:sldId id="297" r:id="rId3"/>
    <p:sldId id="298" r:id="rId4"/>
    <p:sldId id="299" r:id="rId5"/>
    <p:sldId id="300" r:id="rId6"/>
    <p:sldId id="301" r:id="rId7"/>
    <p:sldId id="30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316" r:id="rId34"/>
    <p:sldId id="317" r:id="rId35"/>
    <p:sldId id="318" r:id="rId36"/>
    <p:sldId id="319" r:id="rId37"/>
    <p:sldId id="320" r:id="rId38"/>
    <p:sldId id="321" r:id="rId39"/>
    <p:sldId id="322" r:id="rId40"/>
    <p:sldId id="323" r:id="rId41"/>
    <p:sldId id="324" r:id="rId42"/>
    <p:sldId id="325" r:id="rId43"/>
    <p:sldId id="283" r:id="rId44"/>
    <p:sldId id="284" r:id="rId45"/>
    <p:sldId id="285" r:id="rId46"/>
    <p:sldId id="286" r:id="rId47"/>
    <p:sldId id="287" r:id="rId48"/>
    <p:sldId id="288" r:id="rId49"/>
    <p:sldId id="289" r:id="rId50"/>
    <p:sldId id="313" r:id="rId5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660"/>
  </p:normalViewPr>
  <p:slideViewPr>
    <p:cSldViewPr>
      <p:cViewPr varScale="1">
        <p:scale>
          <a:sx n="64" d="100"/>
          <a:sy n="64" d="100"/>
        </p:scale>
        <p:origin x="-61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C004F-8DED-47F9-A735-57F90538A01B}" type="doc">
      <dgm:prSet loTypeId="urn:microsoft.com/office/officeart/2005/8/layout/vList4" loCatId="list" qsTypeId="urn:microsoft.com/office/officeart/2005/8/quickstyle/3d3" qsCatId="3D" csTypeId="urn:microsoft.com/office/officeart/2005/8/colors/accent1_5" csCatId="accent1" phldr="1"/>
      <dgm:spPr/>
      <dgm:t>
        <a:bodyPr/>
        <a:lstStyle/>
        <a:p>
          <a:endParaRPr lang="zh-TW" altLang="en-US"/>
        </a:p>
      </dgm:t>
    </dgm:pt>
    <dgm:pt modelId="{E95CA876-EC93-4CDD-AA8C-2EA9C66408B5}">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時尚、品質、合理價格                            </a:t>
          </a:r>
          <a:r>
            <a:rPr lang="en-US" altLang="zh-TW" sz="1800" b="1" dirty="0" smtClean="0">
              <a:solidFill>
                <a:schemeClr val="bg1"/>
              </a:solidFill>
              <a:latin typeface="微軟正黑體" pitchFamily="34" charset="-120"/>
              <a:ea typeface="微軟正黑體" pitchFamily="34" charset="-120"/>
            </a:rPr>
            <a:t>ZARA</a:t>
          </a:r>
          <a:endParaRPr lang="zh-TW" altLang="en-US" sz="1800" b="1" dirty="0">
            <a:solidFill>
              <a:schemeClr val="bg1"/>
            </a:solidFill>
            <a:latin typeface="微軟正黑體" pitchFamily="34" charset="-120"/>
            <a:ea typeface="微軟正黑體" pitchFamily="34" charset="-120"/>
          </a:endParaRPr>
        </a:p>
      </dgm:t>
    </dgm:pt>
    <dgm:pt modelId="{C6EA74ED-DF03-4106-847A-D955546C5BFA}" type="parTrans" cxnId="{4D9A2F13-ACF1-4DD7-AD40-6AF650E3C121}">
      <dgm:prSet/>
      <dgm:spPr/>
      <dgm:t>
        <a:bodyPr/>
        <a:lstStyle/>
        <a:p>
          <a:endParaRPr lang="zh-TW" altLang="en-US" sz="2400">
            <a:latin typeface="微軟正黑體" pitchFamily="34" charset="-120"/>
            <a:ea typeface="微軟正黑體" pitchFamily="34" charset="-120"/>
          </a:endParaRPr>
        </a:p>
      </dgm:t>
    </dgm:pt>
    <dgm:pt modelId="{5D2DA14C-2EA3-4B21-86A9-40B15A233240}" type="sibTrans" cxnId="{4D9A2F13-ACF1-4DD7-AD40-6AF650E3C121}">
      <dgm:prSet/>
      <dgm:spPr/>
      <dgm:t>
        <a:bodyPr/>
        <a:lstStyle/>
        <a:p>
          <a:endParaRPr lang="zh-TW" altLang="en-US" sz="2400">
            <a:latin typeface="微軟正黑體" pitchFamily="34" charset="-120"/>
            <a:ea typeface="微軟正黑體" pitchFamily="34" charset="-120"/>
          </a:endParaRPr>
        </a:p>
      </dgm:t>
    </dgm:pt>
    <dgm:pt modelId="{A2F99E9E-3BA5-49D7-BE5A-33F591121EF7}">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鎖定年輕女性、前衛街頭風                    </a:t>
          </a:r>
          <a:r>
            <a:rPr lang="en-US" altLang="en-US" sz="1800" b="1" dirty="0" err="1" smtClean="0">
              <a:solidFill>
                <a:schemeClr val="bg1"/>
              </a:solidFill>
              <a:latin typeface="微軟正黑體" pitchFamily="34" charset="-120"/>
              <a:ea typeface="微軟正黑體" pitchFamily="34" charset="-120"/>
            </a:rPr>
            <a:t>Bershka</a:t>
          </a:r>
          <a:endParaRPr lang="zh-TW" altLang="en-US" sz="1800" b="1" dirty="0">
            <a:solidFill>
              <a:schemeClr val="bg1"/>
            </a:solidFill>
            <a:latin typeface="微軟正黑體" pitchFamily="34" charset="-120"/>
            <a:ea typeface="微軟正黑體" pitchFamily="34" charset="-120"/>
          </a:endParaRPr>
        </a:p>
      </dgm:t>
    </dgm:pt>
    <dgm:pt modelId="{59FB757F-DC27-4F6E-8746-4765D3516CB0}" type="parTrans" cxnId="{2CEF5FD8-E069-4FB2-A3AD-E961E8F57F9F}">
      <dgm:prSet/>
      <dgm:spPr/>
      <dgm:t>
        <a:bodyPr/>
        <a:lstStyle/>
        <a:p>
          <a:endParaRPr lang="zh-TW" altLang="en-US" sz="2400">
            <a:latin typeface="微軟正黑體" pitchFamily="34" charset="-120"/>
            <a:ea typeface="微軟正黑體" pitchFamily="34" charset="-120"/>
          </a:endParaRPr>
        </a:p>
      </dgm:t>
    </dgm:pt>
    <dgm:pt modelId="{16BF5A7C-C2C4-4210-A07E-5FE8AC76C320}" type="sibTrans" cxnId="{2CEF5FD8-E069-4FB2-A3AD-E961E8F57F9F}">
      <dgm:prSet/>
      <dgm:spPr/>
      <dgm:t>
        <a:bodyPr/>
        <a:lstStyle/>
        <a:p>
          <a:endParaRPr lang="zh-TW" altLang="en-US" sz="2400">
            <a:latin typeface="微軟正黑體" pitchFamily="34" charset="-120"/>
            <a:ea typeface="微軟正黑體" pitchFamily="34" charset="-120"/>
          </a:endParaRPr>
        </a:p>
      </dgm:t>
    </dgm:pt>
    <dgm:pt modelId="{DC95BBC3-8432-4E20-A0B6-D54EBA588082}">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高級質料、設計充滿都會風格         </a:t>
          </a:r>
          <a:r>
            <a:rPr lang="en-US" altLang="en-US" sz="1800" b="1" dirty="0" smtClean="0">
              <a:solidFill>
                <a:schemeClr val="bg1"/>
              </a:solidFill>
              <a:latin typeface="微軟正黑體" pitchFamily="34" charset="-120"/>
              <a:ea typeface="微軟正黑體" pitchFamily="34" charset="-120"/>
            </a:rPr>
            <a:t>Massimo </a:t>
          </a:r>
          <a:r>
            <a:rPr lang="en-US" altLang="en-US" sz="1800" b="1" dirty="0" err="1" smtClean="0">
              <a:solidFill>
                <a:schemeClr val="bg1"/>
              </a:solidFill>
              <a:latin typeface="微軟正黑體" pitchFamily="34" charset="-120"/>
              <a:ea typeface="微軟正黑體" pitchFamily="34" charset="-120"/>
            </a:rPr>
            <a:t>Dutti</a:t>
          </a:r>
          <a:endParaRPr lang="zh-TW" altLang="en-US" sz="1800" b="1" dirty="0">
            <a:solidFill>
              <a:schemeClr val="bg1"/>
            </a:solidFill>
            <a:latin typeface="微軟正黑體" pitchFamily="34" charset="-120"/>
            <a:ea typeface="微軟正黑體" pitchFamily="34" charset="-120"/>
          </a:endParaRPr>
        </a:p>
      </dgm:t>
    </dgm:pt>
    <dgm:pt modelId="{37D0A269-4503-4934-9B53-38EAD5361AF0}" type="parTrans" cxnId="{E98262E4-1F99-4C5D-BE9C-5C102665568A}">
      <dgm:prSet/>
      <dgm:spPr/>
      <dgm:t>
        <a:bodyPr/>
        <a:lstStyle/>
        <a:p>
          <a:endParaRPr lang="zh-TW" altLang="en-US" sz="2400">
            <a:latin typeface="微軟正黑體" pitchFamily="34" charset="-120"/>
            <a:ea typeface="微軟正黑體" pitchFamily="34" charset="-120"/>
          </a:endParaRPr>
        </a:p>
      </dgm:t>
    </dgm:pt>
    <dgm:pt modelId="{56897E60-C68C-4F45-8321-AC39D96788CD}" type="sibTrans" cxnId="{E98262E4-1F99-4C5D-BE9C-5C102665568A}">
      <dgm:prSet/>
      <dgm:spPr/>
      <dgm:t>
        <a:bodyPr/>
        <a:lstStyle/>
        <a:p>
          <a:endParaRPr lang="zh-TW" altLang="en-US" sz="2400">
            <a:latin typeface="微軟正黑體" pitchFamily="34" charset="-120"/>
            <a:ea typeface="微軟正黑體" pitchFamily="34" charset="-120"/>
          </a:endParaRPr>
        </a:p>
      </dgm:t>
    </dgm:pt>
    <dgm:pt modelId="{C704B16D-D6F7-4656-86C6-5A4C11810C1A}">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女性內衣、睡衣系列                                </a:t>
          </a:r>
          <a:r>
            <a:rPr lang="en-US" altLang="en-US" sz="1800" b="1" dirty="0" err="1" smtClean="0">
              <a:solidFill>
                <a:schemeClr val="bg1"/>
              </a:solidFill>
              <a:latin typeface="微軟正黑體" pitchFamily="34" charset="-120"/>
              <a:ea typeface="微軟正黑體" pitchFamily="34" charset="-120"/>
            </a:rPr>
            <a:t>Oysho</a:t>
          </a:r>
          <a:endParaRPr lang="zh-TW" altLang="en-US" sz="1800" b="1" dirty="0">
            <a:solidFill>
              <a:schemeClr val="bg1"/>
            </a:solidFill>
            <a:latin typeface="微軟正黑體" pitchFamily="34" charset="-120"/>
            <a:ea typeface="微軟正黑體" pitchFamily="34" charset="-120"/>
          </a:endParaRPr>
        </a:p>
      </dgm:t>
    </dgm:pt>
    <dgm:pt modelId="{58E1140B-3C39-4E6C-82E4-07490B56280F}" type="parTrans" cxnId="{45F142F7-D3F0-4324-BABE-5BED3470A71A}">
      <dgm:prSet/>
      <dgm:spPr/>
      <dgm:t>
        <a:bodyPr/>
        <a:lstStyle/>
        <a:p>
          <a:endParaRPr lang="zh-TW" altLang="en-US" sz="2400">
            <a:latin typeface="微軟正黑體" pitchFamily="34" charset="-120"/>
            <a:ea typeface="微軟正黑體" pitchFamily="34" charset="-120"/>
          </a:endParaRPr>
        </a:p>
      </dgm:t>
    </dgm:pt>
    <dgm:pt modelId="{404A87A4-07DD-42AF-8399-CD8992EBC351}" type="sibTrans" cxnId="{45F142F7-D3F0-4324-BABE-5BED3470A71A}">
      <dgm:prSet/>
      <dgm:spPr/>
      <dgm:t>
        <a:bodyPr/>
        <a:lstStyle/>
        <a:p>
          <a:endParaRPr lang="zh-TW" altLang="en-US" sz="2400">
            <a:latin typeface="微軟正黑體" pitchFamily="34" charset="-120"/>
            <a:ea typeface="微軟正黑體" pitchFamily="34" charset="-120"/>
          </a:endParaRPr>
        </a:p>
      </dgm:t>
    </dgm:pt>
    <dgm:pt modelId="{BDE72887-5354-4345-B306-98FC7D7E3E85}">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年輕人市場，運動休閒風                   </a:t>
          </a:r>
          <a:r>
            <a:rPr lang="en-US" altLang="en-US" sz="1800" b="1" dirty="0" smtClean="0">
              <a:solidFill>
                <a:schemeClr val="bg1"/>
              </a:solidFill>
              <a:latin typeface="微軟正黑體" pitchFamily="34" charset="-120"/>
              <a:ea typeface="微軟正黑體" pitchFamily="34" charset="-120"/>
            </a:rPr>
            <a:t>Pull and Bear</a:t>
          </a:r>
          <a:endParaRPr lang="zh-TW" altLang="en-US" sz="1800" b="1" dirty="0">
            <a:solidFill>
              <a:schemeClr val="bg1"/>
            </a:solidFill>
            <a:latin typeface="微軟正黑體" pitchFamily="34" charset="-120"/>
            <a:ea typeface="微軟正黑體" pitchFamily="34" charset="-120"/>
          </a:endParaRPr>
        </a:p>
      </dgm:t>
    </dgm:pt>
    <dgm:pt modelId="{005E6AC4-83E2-4C13-AEF6-B8A36A32CC5B}" type="parTrans" cxnId="{D569F11F-F1AC-489B-95FD-72C57F62734E}">
      <dgm:prSet/>
      <dgm:spPr/>
      <dgm:t>
        <a:bodyPr/>
        <a:lstStyle/>
        <a:p>
          <a:endParaRPr lang="zh-TW" altLang="en-US" sz="2400">
            <a:latin typeface="微軟正黑體" pitchFamily="34" charset="-120"/>
            <a:ea typeface="微軟正黑體" pitchFamily="34" charset="-120"/>
          </a:endParaRPr>
        </a:p>
      </dgm:t>
    </dgm:pt>
    <dgm:pt modelId="{9BEA1895-6DBF-486E-B42E-89D4B4A1AB96}" type="sibTrans" cxnId="{D569F11F-F1AC-489B-95FD-72C57F62734E}">
      <dgm:prSet/>
      <dgm:spPr/>
      <dgm:t>
        <a:bodyPr/>
        <a:lstStyle/>
        <a:p>
          <a:endParaRPr lang="zh-TW" altLang="en-US" sz="2400">
            <a:latin typeface="微軟正黑體" pitchFamily="34" charset="-120"/>
            <a:ea typeface="微軟正黑體" pitchFamily="34" charset="-120"/>
          </a:endParaRPr>
        </a:p>
      </dgm:t>
    </dgm:pt>
    <dgm:pt modelId="{929B197A-6909-4030-AFA3-3B339154EE18}">
      <dgm:prSet phldrT="[文字]" custT="1"/>
      <dgm:spPr>
        <a:solidFill>
          <a:schemeClr val="bg2">
            <a:lumMod val="50000"/>
          </a:schemeClr>
        </a:solidFill>
      </dgm:spPr>
      <dgm:t>
        <a:bodyPr/>
        <a:lstStyle/>
        <a:p>
          <a:r>
            <a:rPr lang="zh-TW" altLang="en-US" sz="2400" b="1" dirty="0" smtClean="0">
              <a:solidFill>
                <a:schemeClr val="bg1"/>
              </a:solidFill>
              <a:latin typeface="微軟正黑體" pitchFamily="34" charset="-120"/>
              <a:ea typeface="微軟正黑體" pitchFamily="34" charset="-120"/>
            </a:rPr>
            <a:t>青少女服飾                                             </a:t>
          </a:r>
          <a:r>
            <a:rPr lang="en-US" altLang="en-US" sz="1800" b="1" dirty="0" smtClean="0">
              <a:solidFill>
                <a:schemeClr val="bg1"/>
              </a:solidFill>
              <a:latin typeface="微軟正黑體" pitchFamily="34" charset="-120"/>
              <a:ea typeface="微軟正黑體" pitchFamily="34" charset="-120"/>
            </a:rPr>
            <a:t>Stradivarius</a:t>
          </a:r>
          <a:endParaRPr lang="zh-TW" altLang="en-US" sz="1800" b="1" dirty="0">
            <a:solidFill>
              <a:schemeClr val="bg1"/>
            </a:solidFill>
            <a:latin typeface="微軟正黑體" pitchFamily="34" charset="-120"/>
            <a:ea typeface="微軟正黑體" pitchFamily="34" charset="-120"/>
          </a:endParaRPr>
        </a:p>
      </dgm:t>
    </dgm:pt>
    <dgm:pt modelId="{16BBE847-5C70-4DDE-AD56-DA4F62F0C6F9}" type="parTrans" cxnId="{9A36A052-BA55-4AA2-93A2-29A76BE1B70E}">
      <dgm:prSet/>
      <dgm:spPr/>
      <dgm:t>
        <a:bodyPr/>
        <a:lstStyle/>
        <a:p>
          <a:endParaRPr lang="zh-TW" altLang="en-US" sz="2400">
            <a:latin typeface="微軟正黑體" pitchFamily="34" charset="-120"/>
            <a:ea typeface="微軟正黑體" pitchFamily="34" charset="-120"/>
          </a:endParaRPr>
        </a:p>
      </dgm:t>
    </dgm:pt>
    <dgm:pt modelId="{1DC61FF7-56E9-4D30-910D-D7828DAFE6C6}" type="sibTrans" cxnId="{9A36A052-BA55-4AA2-93A2-29A76BE1B70E}">
      <dgm:prSet/>
      <dgm:spPr/>
      <dgm:t>
        <a:bodyPr/>
        <a:lstStyle/>
        <a:p>
          <a:endParaRPr lang="zh-TW" altLang="en-US" sz="2400">
            <a:latin typeface="微軟正黑體" pitchFamily="34" charset="-120"/>
            <a:ea typeface="微軟正黑體" pitchFamily="34" charset="-120"/>
          </a:endParaRPr>
        </a:p>
      </dgm:t>
    </dgm:pt>
    <dgm:pt modelId="{C83DEBA8-3700-4EE8-A591-D0C4BD1C26A8}" type="pres">
      <dgm:prSet presAssocID="{A3DC004F-8DED-47F9-A735-57F90538A01B}" presName="linear" presStyleCnt="0">
        <dgm:presLayoutVars>
          <dgm:dir/>
          <dgm:resizeHandles val="exact"/>
        </dgm:presLayoutVars>
      </dgm:prSet>
      <dgm:spPr/>
      <dgm:t>
        <a:bodyPr/>
        <a:lstStyle/>
        <a:p>
          <a:endParaRPr lang="zh-TW" altLang="en-US"/>
        </a:p>
      </dgm:t>
    </dgm:pt>
    <dgm:pt modelId="{644E7ABC-8860-4081-B254-ABA9612296A8}" type="pres">
      <dgm:prSet presAssocID="{E95CA876-EC93-4CDD-AA8C-2EA9C66408B5}" presName="comp" presStyleCnt="0"/>
      <dgm:spPr/>
      <dgm:t>
        <a:bodyPr/>
        <a:lstStyle/>
        <a:p>
          <a:endParaRPr lang="zh-TW" altLang="en-US"/>
        </a:p>
      </dgm:t>
    </dgm:pt>
    <dgm:pt modelId="{4977727A-CA3C-4772-BF6C-73466FF841E5}" type="pres">
      <dgm:prSet presAssocID="{E95CA876-EC93-4CDD-AA8C-2EA9C66408B5}" presName="box" presStyleLbl="node1" presStyleIdx="0" presStyleCnt="6" custScaleX="100000" custScaleY="78761" custLinFactNeighborX="-348" custLinFactNeighborY="-8786"/>
      <dgm:spPr/>
      <dgm:t>
        <a:bodyPr/>
        <a:lstStyle/>
        <a:p>
          <a:endParaRPr lang="zh-TW" altLang="en-US"/>
        </a:p>
      </dgm:t>
    </dgm:pt>
    <dgm:pt modelId="{ACF037F6-4266-4105-87B8-D999D6E5C397}" type="pres">
      <dgm:prSet presAssocID="{E95CA876-EC93-4CDD-AA8C-2EA9C66408B5}" presName="img" presStyleLbl="fgImgPlace1" presStyleIdx="0" presStyleCnt="6" custScaleY="123482" custLinFactNeighborX="-658" custLinFactNeighborY="-9662"/>
      <dgm:spPr>
        <a:blipFill rotWithShape="0">
          <a:blip xmlns:r="http://schemas.openxmlformats.org/officeDocument/2006/relationships" r:embed="rId1"/>
          <a:stretch>
            <a:fillRect/>
          </a:stretch>
        </a:blipFill>
      </dgm:spPr>
      <dgm:t>
        <a:bodyPr/>
        <a:lstStyle/>
        <a:p>
          <a:endParaRPr lang="zh-TW" altLang="en-US"/>
        </a:p>
      </dgm:t>
    </dgm:pt>
    <dgm:pt modelId="{3411302C-680C-42CC-A9A0-51734246ACA0}" type="pres">
      <dgm:prSet presAssocID="{E95CA876-EC93-4CDD-AA8C-2EA9C66408B5}" presName="text" presStyleLbl="node1" presStyleIdx="0" presStyleCnt="6">
        <dgm:presLayoutVars>
          <dgm:bulletEnabled val="1"/>
        </dgm:presLayoutVars>
      </dgm:prSet>
      <dgm:spPr/>
      <dgm:t>
        <a:bodyPr/>
        <a:lstStyle/>
        <a:p>
          <a:endParaRPr lang="zh-TW" altLang="en-US"/>
        </a:p>
      </dgm:t>
    </dgm:pt>
    <dgm:pt modelId="{11F6CA26-6E3D-4413-8F56-DCC34B3B454D}" type="pres">
      <dgm:prSet presAssocID="{5D2DA14C-2EA3-4B21-86A9-40B15A233240}" presName="spacer" presStyleCnt="0"/>
      <dgm:spPr/>
      <dgm:t>
        <a:bodyPr/>
        <a:lstStyle/>
        <a:p>
          <a:endParaRPr lang="zh-TW" altLang="en-US"/>
        </a:p>
      </dgm:t>
    </dgm:pt>
    <dgm:pt modelId="{498E651B-CD89-49F0-B670-04A43A1F1276}" type="pres">
      <dgm:prSet presAssocID="{A2F99E9E-3BA5-49D7-BE5A-33F591121EF7}" presName="comp" presStyleCnt="0"/>
      <dgm:spPr/>
      <dgm:t>
        <a:bodyPr/>
        <a:lstStyle/>
        <a:p>
          <a:endParaRPr lang="zh-TW" altLang="en-US"/>
        </a:p>
      </dgm:t>
    </dgm:pt>
    <dgm:pt modelId="{39747FAD-9623-4E42-8C7A-F11AC1E74060}" type="pres">
      <dgm:prSet presAssocID="{A2F99E9E-3BA5-49D7-BE5A-33F591121EF7}" presName="box" presStyleLbl="node1" presStyleIdx="1" presStyleCnt="6" custScaleY="57121"/>
      <dgm:spPr/>
      <dgm:t>
        <a:bodyPr/>
        <a:lstStyle/>
        <a:p>
          <a:endParaRPr lang="zh-TW" altLang="en-US"/>
        </a:p>
      </dgm:t>
    </dgm:pt>
    <dgm:pt modelId="{DB51CBFE-2804-4BE6-823E-DD6005ADF4FE}" type="pres">
      <dgm:prSet presAssocID="{A2F99E9E-3BA5-49D7-BE5A-33F591121EF7}" presName="img" presStyleLbl="fgImgPlace1" presStyleIdx="1" presStyleCnt="6"/>
      <dgm:spPr>
        <a:blipFill rotWithShape="0">
          <a:blip xmlns:r="http://schemas.openxmlformats.org/officeDocument/2006/relationships" r:embed="rId2"/>
          <a:stretch>
            <a:fillRect/>
          </a:stretch>
        </a:blipFill>
      </dgm:spPr>
      <dgm:t>
        <a:bodyPr/>
        <a:lstStyle/>
        <a:p>
          <a:endParaRPr lang="zh-TW" altLang="en-US"/>
        </a:p>
      </dgm:t>
    </dgm:pt>
    <dgm:pt modelId="{47FB2681-E8F1-42DF-8801-FF9FA470F197}" type="pres">
      <dgm:prSet presAssocID="{A2F99E9E-3BA5-49D7-BE5A-33F591121EF7}" presName="text" presStyleLbl="node1" presStyleIdx="1" presStyleCnt="6">
        <dgm:presLayoutVars>
          <dgm:bulletEnabled val="1"/>
        </dgm:presLayoutVars>
      </dgm:prSet>
      <dgm:spPr/>
      <dgm:t>
        <a:bodyPr/>
        <a:lstStyle/>
        <a:p>
          <a:endParaRPr lang="zh-TW" altLang="en-US"/>
        </a:p>
      </dgm:t>
    </dgm:pt>
    <dgm:pt modelId="{3FD01AEF-42CB-431C-A0FC-3F6B0DDEA61E}" type="pres">
      <dgm:prSet presAssocID="{16BF5A7C-C2C4-4210-A07E-5FE8AC76C320}" presName="spacer" presStyleCnt="0"/>
      <dgm:spPr/>
      <dgm:t>
        <a:bodyPr/>
        <a:lstStyle/>
        <a:p>
          <a:endParaRPr lang="zh-TW" altLang="en-US"/>
        </a:p>
      </dgm:t>
    </dgm:pt>
    <dgm:pt modelId="{A8EAFAF1-716A-4DB7-8C4D-22F02D92EF7A}" type="pres">
      <dgm:prSet presAssocID="{DC95BBC3-8432-4E20-A0B6-D54EBA588082}" presName="comp" presStyleCnt="0"/>
      <dgm:spPr/>
      <dgm:t>
        <a:bodyPr/>
        <a:lstStyle/>
        <a:p>
          <a:endParaRPr lang="zh-TW" altLang="en-US"/>
        </a:p>
      </dgm:t>
    </dgm:pt>
    <dgm:pt modelId="{88DBC5B6-0900-4796-8F24-43B7227890DC}" type="pres">
      <dgm:prSet presAssocID="{DC95BBC3-8432-4E20-A0B6-D54EBA588082}" presName="box" presStyleLbl="node1" presStyleIdx="2" presStyleCnt="6" custScaleY="61638"/>
      <dgm:spPr/>
      <dgm:t>
        <a:bodyPr/>
        <a:lstStyle/>
        <a:p>
          <a:endParaRPr lang="zh-TW" altLang="en-US"/>
        </a:p>
      </dgm:t>
    </dgm:pt>
    <dgm:pt modelId="{F0459D41-0B2C-4D72-9705-5A1DC72C90AA}" type="pres">
      <dgm:prSet presAssocID="{DC95BBC3-8432-4E20-A0B6-D54EBA588082}" presName="img" presStyleLbl="fgImgPlace1" presStyleIdx="2" presStyleCnt="6"/>
      <dgm:spPr>
        <a:blipFill rotWithShape="0">
          <a:blip xmlns:r="http://schemas.openxmlformats.org/officeDocument/2006/relationships" r:embed="rId3"/>
          <a:stretch>
            <a:fillRect/>
          </a:stretch>
        </a:blipFill>
      </dgm:spPr>
      <dgm:t>
        <a:bodyPr/>
        <a:lstStyle/>
        <a:p>
          <a:endParaRPr lang="zh-TW" altLang="en-US"/>
        </a:p>
      </dgm:t>
    </dgm:pt>
    <dgm:pt modelId="{512B34AB-9621-4633-9ED1-C2D598132C8D}" type="pres">
      <dgm:prSet presAssocID="{DC95BBC3-8432-4E20-A0B6-D54EBA588082}" presName="text" presStyleLbl="node1" presStyleIdx="2" presStyleCnt="6">
        <dgm:presLayoutVars>
          <dgm:bulletEnabled val="1"/>
        </dgm:presLayoutVars>
      </dgm:prSet>
      <dgm:spPr/>
      <dgm:t>
        <a:bodyPr/>
        <a:lstStyle/>
        <a:p>
          <a:endParaRPr lang="zh-TW" altLang="en-US"/>
        </a:p>
      </dgm:t>
    </dgm:pt>
    <dgm:pt modelId="{921F51CB-7C8A-4A53-9C45-924F50EB42FA}" type="pres">
      <dgm:prSet presAssocID="{56897E60-C68C-4F45-8321-AC39D96788CD}" presName="spacer" presStyleCnt="0"/>
      <dgm:spPr/>
      <dgm:t>
        <a:bodyPr/>
        <a:lstStyle/>
        <a:p>
          <a:endParaRPr lang="zh-TW" altLang="en-US"/>
        </a:p>
      </dgm:t>
    </dgm:pt>
    <dgm:pt modelId="{A9C7B41E-0F91-4A44-BDCB-234C82E900D1}" type="pres">
      <dgm:prSet presAssocID="{C704B16D-D6F7-4656-86C6-5A4C11810C1A}" presName="comp" presStyleCnt="0"/>
      <dgm:spPr/>
      <dgm:t>
        <a:bodyPr/>
        <a:lstStyle/>
        <a:p>
          <a:endParaRPr lang="zh-TW" altLang="en-US"/>
        </a:p>
      </dgm:t>
    </dgm:pt>
    <dgm:pt modelId="{757CD53E-56F2-48CE-AF23-28078C8DEE01}" type="pres">
      <dgm:prSet presAssocID="{C704B16D-D6F7-4656-86C6-5A4C11810C1A}" presName="box" presStyleLbl="node1" presStyleIdx="3" presStyleCnt="6" custScaleY="61708" custLinFactNeighborX="-2084" custLinFactNeighborY="-1027"/>
      <dgm:spPr/>
      <dgm:t>
        <a:bodyPr/>
        <a:lstStyle/>
        <a:p>
          <a:endParaRPr lang="zh-TW" altLang="en-US"/>
        </a:p>
      </dgm:t>
    </dgm:pt>
    <dgm:pt modelId="{D3F4E5C7-950D-400F-8037-E62965D938DB}" type="pres">
      <dgm:prSet presAssocID="{C704B16D-D6F7-4656-86C6-5A4C11810C1A}" presName="img" presStyleLbl="fgImgPlace1" presStyleIdx="3" presStyleCnt="6"/>
      <dgm:spPr>
        <a:blipFill rotWithShape="0">
          <a:blip xmlns:r="http://schemas.openxmlformats.org/officeDocument/2006/relationships" r:embed="rId4"/>
          <a:stretch>
            <a:fillRect/>
          </a:stretch>
        </a:blipFill>
      </dgm:spPr>
      <dgm:t>
        <a:bodyPr/>
        <a:lstStyle/>
        <a:p>
          <a:endParaRPr lang="zh-TW" altLang="en-US"/>
        </a:p>
      </dgm:t>
    </dgm:pt>
    <dgm:pt modelId="{B8A04241-A262-42FB-8377-B685A305068B}" type="pres">
      <dgm:prSet presAssocID="{C704B16D-D6F7-4656-86C6-5A4C11810C1A}" presName="text" presStyleLbl="node1" presStyleIdx="3" presStyleCnt="6">
        <dgm:presLayoutVars>
          <dgm:bulletEnabled val="1"/>
        </dgm:presLayoutVars>
      </dgm:prSet>
      <dgm:spPr/>
      <dgm:t>
        <a:bodyPr/>
        <a:lstStyle/>
        <a:p>
          <a:endParaRPr lang="zh-TW" altLang="en-US"/>
        </a:p>
      </dgm:t>
    </dgm:pt>
    <dgm:pt modelId="{DFAE26CC-5C03-4836-A842-3AE0831CFA1B}" type="pres">
      <dgm:prSet presAssocID="{404A87A4-07DD-42AF-8399-CD8992EBC351}" presName="spacer" presStyleCnt="0"/>
      <dgm:spPr/>
      <dgm:t>
        <a:bodyPr/>
        <a:lstStyle/>
        <a:p>
          <a:endParaRPr lang="zh-TW" altLang="en-US"/>
        </a:p>
      </dgm:t>
    </dgm:pt>
    <dgm:pt modelId="{16756DB0-B8E7-46F8-A19D-98395986C55A}" type="pres">
      <dgm:prSet presAssocID="{BDE72887-5354-4345-B306-98FC7D7E3E85}" presName="comp" presStyleCnt="0"/>
      <dgm:spPr/>
      <dgm:t>
        <a:bodyPr/>
        <a:lstStyle/>
        <a:p>
          <a:endParaRPr lang="zh-TW" altLang="en-US"/>
        </a:p>
      </dgm:t>
    </dgm:pt>
    <dgm:pt modelId="{4FA7E26E-BCBA-4365-831C-7C3958F0E7B7}" type="pres">
      <dgm:prSet presAssocID="{BDE72887-5354-4345-B306-98FC7D7E3E85}" presName="box" presStyleLbl="node1" presStyleIdx="4" presStyleCnt="6" custScaleY="53698"/>
      <dgm:spPr/>
      <dgm:t>
        <a:bodyPr/>
        <a:lstStyle/>
        <a:p>
          <a:endParaRPr lang="zh-TW" altLang="en-US"/>
        </a:p>
      </dgm:t>
    </dgm:pt>
    <dgm:pt modelId="{0816BED1-0E03-4ADD-AD11-E7AD8D154652}" type="pres">
      <dgm:prSet presAssocID="{BDE72887-5354-4345-B306-98FC7D7E3E85}" presName="img" presStyleLbl="fgImgPlace1" presStyleIdx="4" presStyleCnt="6"/>
      <dgm:spPr>
        <a:blipFill rotWithShape="0">
          <a:blip xmlns:r="http://schemas.openxmlformats.org/officeDocument/2006/relationships" r:embed="rId5"/>
          <a:stretch>
            <a:fillRect/>
          </a:stretch>
        </a:blipFill>
      </dgm:spPr>
      <dgm:t>
        <a:bodyPr/>
        <a:lstStyle/>
        <a:p>
          <a:endParaRPr lang="zh-TW" altLang="en-US"/>
        </a:p>
      </dgm:t>
    </dgm:pt>
    <dgm:pt modelId="{AD36BDE7-D5B8-49B4-BFD6-45CAA795BAA1}" type="pres">
      <dgm:prSet presAssocID="{BDE72887-5354-4345-B306-98FC7D7E3E85}" presName="text" presStyleLbl="node1" presStyleIdx="4" presStyleCnt="6">
        <dgm:presLayoutVars>
          <dgm:bulletEnabled val="1"/>
        </dgm:presLayoutVars>
      </dgm:prSet>
      <dgm:spPr/>
      <dgm:t>
        <a:bodyPr/>
        <a:lstStyle/>
        <a:p>
          <a:endParaRPr lang="zh-TW" altLang="en-US"/>
        </a:p>
      </dgm:t>
    </dgm:pt>
    <dgm:pt modelId="{98284B4B-D7D5-4C83-9568-57F35C5ECBF9}" type="pres">
      <dgm:prSet presAssocID="{9BEA1895-6DBF-486E-B42E-89D4B4A1AB96}" presName="spacer" presStyleCnt="0"/>
      <dgm:spPr/>
      <dgm:t>
        <a:bodyPr/>
        <a:lstStyle/>
        <a:p>
          <a:endParaRPr lang="zh-TW" altLang="en-US"/>
        </a:p>
      </dgm:t>
    </dgm:pt>
    <dgm:pt modelId="{8FD850B7-CDB3-4EE5-BFB8-B826993F30AA}" type="pres">
      <dgm:prSet presAssocID="{929B197A-6909-4030-AFA3-3B339154EE18}" presName="comp" presStyleCnt="0"/>
      <dgm:spPr/>
      <dgm:t>
        <a:bodyPr/>
        <a:lstStyle/>
        <a:p>
          <a:endParaRPr lang="zh-TW" altLang="en-US"/>
        </a:p>
      </dgm:t>
    </dgm:pt>
    <dgm:pt modelId="{B64088AD-6886-43E0-A6F6-4C2057F5DC06}" type="pres">
      <dgm:prSet presAssocID="{929B197A-6909-4030-AFA3-3B339154EE18}" presName="box" presStyleLbl="node1" presStyleIdx="5" presStyleCnt="6" custScaleY="53175" custLinFactNeighborX="520" custLinFactNeighborY="-5272"/>
      <dgm:spPr/>
      <dgm:t>
        <a:bodyPr/>
        <a:lstStyle/>
        <a:p>
          <a:endParaRPr lang="zh-TW" altLang="en-US"/>
        </a:p>
      </dgm:t>
    </dgm:pt>
    <dgm:pt modelId="{F4C5435F-66CA-4D13-BF63-2C7CD5F72088}" type="pres">
      <dgm:prSet presAssocID="{929B197A-6909-4030-AFA3-3B339154EE18}" presName="img" presStyleLbl="fgImgPlace1" presStyleIdx="5" presStyleCnt="6"/>
      <dgm:spPr>
        <a:blipFill rotWithShape="0">
          <a:blip xmlns:r="http://schemas.openxmlformats.org/officeDocument/2006/relationships" r:embed="rId6"/>
          <a:stretch>
            <a:fillRect/>
          </a:stretch>
        </a:blipFill>
      </dgm:spPr>
      <dgm:t>
        <a:bodyPr/>
        <a:lstStyle/>
        <a:p>
          <a:endParaRPr lang="zh-TW" altLang="en-US"/>
        </a:p>
      </dgm:t>
    </dgm:pt>
    <dgm:pt modelId="{90D1F4E5-F2F2-4F84-9E72-1050C7FA529D}" type="pres">
      <dgm:prSet presAssocID="{929B197A-6909-4030-AFA3-3B339154EE18}" presName="text" presStyleLbl="node1" presStyleIdx="5" presStyleCnt="6">
        <dgm:presLayoutVars>
          <dgm:bulletEnabled val="1"/>
        </dgm:presLayoutVars>
      </dgm:prSet>
      <dgm:spPr/>
      <dgm:t>
        <a:bodyPr/>
        <a:lstStyle/>
        <a:p>
          <a:endParaRPr lang="zh-TW" altLang="en-US"/>
        </a:p>
      </dgm:t>
    </dgm:pt>
  </dgm:ptLst>
  <dgm:cxnLst>
    <dgm:cxn modelId="{4D9A2F13-ACF1-4DD7-AD40-6AF650E3C121}" srcId="{A3DC004F-8DED-47F9-A735-57F90538A01B}" destId="{E95CA876-EC93-4CDD-AA8C-2EA9C66408B5}" srcOrd="0" destOrd="0" parTransId="{C6EA74ED-DF03-4106-847A-D955546C5BFA}" sibTransId="{5D2DA14C-2EA3-4B21-86A9-40B15A233240}"/>
    <dgm:cxn modelId="{5171BBCE-F175-48D0-8BDE-6BA2EE1FF149}" type="presOf" srcId="{929B197A-6909-4030-AFA3-3B339154EE18}" destId="{90D1F4E5-F2F2-4F84-9E72-1050C7FA529D}" srcOrd="1" destOrd="0" presId="urn:microsoft.com/office/officeart/2005/8/layout/vList4"/>
    <dgm:cxn modelId="{98CEA429-DC9E-4333-99A8-EFCB5B4D2F9F}" type="presOf" srcId="{E95CA876-EC93-4CDD-AA8C-2EA9C66408B5}" destId="{4977727A-CA3C-4772-BF6C-73466FF841E5}" srcOrd="0" destOrd="0" presId="urn:microsoft.com/office/officeart/2005/8/layout/vList4"/>
    <dgm:cxn modelId="{9A36A052-BA55-4AA2-93A2-29A76BE1B70E}" srcId="{A3DC004F-8DED-47F9-A735-57F90538A01B}" destId="{929B197A-6909-4030-AFA3-3B339154EE18}" srcOrd="5" destOrd="0" parTransId="{16BBE847-5C70-4DDE-AD56-DA4F62F0C6F9}" sibTransId="{1DC61FF7-56E9-4D30-910D-D7828DAFE6C6}"/>
    <dgm:cxn modelId="{5C0F6ED6-FD0C-462B-A66C-104699B0CBD9}" type="presOf" srcId="{BDE72887-5354-4345-B306-98FC7D7E3E85}" destId="{4FA7E26E-BCBA-4365-831C-7C3958F0E7B7}" srcOrd="0" destOrd="0" presId="urn:microsoft.com/office/officeart/2005/8/layout/vList4"/>
    <dgm:cxn modelId="{F67347D0-5D67-417F-9081-9D505678F6BF}" type="presOf" srcId="{929B197A-6909-4030-AFA3-3B339154EE18}" destId="{B64088AD-6886-43E0-A6F6-4C2057F5DC06}" srcOrd="0" destOrd="0" presId="urn:microsoft.com/office/officeart/2005/8/layout/vList4"/>
    <dgm:cxn modelId="{3DEFD72F-8EAF-4798-A926-12FC69FDC05D}" type="presOf" srcId="{A3DC004F-8DED-47F9-A735-57F90538A01B}" destId="{C83DEBA8-3700-4EE8-A591-D0C4BD1C26A8}" srcOrd="0" destOrd="0" presId="urn:microsoft.com/office/officeart/2005/8/layout/vList4"/>
    <dgm:cxn modelId="{BBA68E2C-C1AC-431B-8FA6-7F79E5B0587D}" type="presOf" srcId="{C704B16D-D6F7-4656-86C6-5A4C11810C1A}" destId="{B8A04241-A262-42FB-8377-B685A305068B}" srcOrd="1" destOrd="0" presId="urn:microsoft.com/office/officeart/2005/8/layout/vList4"/>
    <dgm:cxn modelId="{2CEF5FD8-E069-4FB2-A3AD-E961E8F57F9F}" srcId="{A3DC004F-8DED-47F9-A735-57F90538A01B}" destId="{A2F99E9E-3BA5-49D7-BE5A-33F591121EF7}" srcOrd="1" destOrd="0" parTransId="{59FB757F-DC27-4F6E-8746-4765D3516CB0}" sibTransId="{16BF5A7C-C2C4-4210-A07E-5FE8AC76C320}"/>
    <dgm:cxn modelId="{4D0064DE-3E57-4209-AA74-0D8E11318DD2}" type="presOf" srcId="{A2F99E9E-3BA5-49D7-BE5A-33F591121EF7}" destId="{39747FAD-9623-4E42-8C7A-F11AC1E74060}" srcOrd="0" destOrd="0" presId="urn:microsoft.com/office/officeart/2005/8/layout/vList4"/>
    <dgm:cxn modelId="{45F142F7-D3F0-4324-BABE-5BED3470A71A}" srcId="{A3DC004F-8DED-47F9-A735-57F90538A01B}" destId="{C704B16D-D6F7-4656-86C6-5A4C11810C1A}" srcOrd="3" destOrd="0" parTransId="{58E1140B-3C39-4E6C-82E4-07490B56280F}" sibTransId="{404A87A4-07DD-42AF-8399-CD8992EBC351}"/>
    <dgm:cxn modelId="{D569F11F-F1AC-489B-95FD-72C57F62734E}" srcId="{A3DC004F-8DED-47F9-A735-57F90538A01B}" destId="{BDE72887-5354-4345-B306-98FC7D7E3E85}" srcOrd="4" destOrd="0" parTransId="{005E6AC4-83E2-4C13-AEF6-B8A36A32CC5B}" sibTransId="{9BEA1895-6DBF-486E-B42E-89D4B4A1AB96}"/>
    <dgm:cxn modelId="{CB4492D5-1E4D-421B-9C1C-E25723B1BEE8}" type="presOf" srcId="{A2F99E9E-3BA5-49D7-BE5A-33F591121EF7}" destId="{47FB2681-E8F1-42DF-8801-FF9FA470F197}" srcOrd="1" destOrd="0" presId="urn:microsoft.com/office/officeart/2005/8/layout/vList4"/>
    <dgm:cxn modelId="{E98262E4-1F99-4C5D-BE9C-5C102665568A}" srcId="{A3DC004F-8DED-47F9-A735-57F90538A01B}" destId="{DC95BBC3-8432-4E20-A0B6-D54EBA588082}" srcOrd="2" destOrd="0" parTransId="{37D0A269-4503-4934-9B53-38EAD5361AF0}" sibTransId="{56897E60-C68C-4F45-8321-AC39D96788CD}"/>
    <dgm:cxn modelId="{0EFA5F13-F18E-400F-8812-3B51F0C92262}" type="presOf" srcId="{DC95BBC3-8432-4E20-A0B6-D54EBA588082}" destId="{88DBC5B6-0900-4796-8F24-43B7227890DC}" srcOrd="0" destOrd="0" presId="urn:microsoft.com/office/officeart/2005/8/layout/vList4"/>
    <dgm:cxn modelId="{33731A01-5E1E-4105-BAAD-128C91D6CB48}" type="presOf" srcId="{C704B16D-D6F7-4656-86C6-5A4C11810C1A}" destId="{757CD53E-56F2-48CE-AF23-28078C8DEE01}" srcOrd="0" destOrd="0" presId="urn:microsoft.com/office/officeart/2005/8/layout/vList4"/>
    <dgm:cxn modelId="{227FDC3B-2FD4-47D7-954D-82A8100B1656}" type="presOf" srcId="{E95CA876-EC93-4CDD-AA8C-2EA9C66408B5}" destId="{3411302C-680C-42CC-A9A0-51734246ACA0}" srcOrd="1" destOrd="0" presId="urn:microsoft.com/office/officeart/2005/8/layout/vList4"/>
    <dgm:cxn modelId="{AF3EC2E3-861E-4DDC-B1A2-BC8DBEBD4E37}" type="presOf" srcId="{BDE72887-5354-4345-B306-98FC7D7E3E85}" destId="{AD36BDE7-D5B8-49B4-BFD6-45CAA795BAA1}" srcOrd="1" destOrd="0" presId="urn:microsoft.com/office/officeart/2005/8/layout/vList4"/>
    <dgm:cxn modelId="{F6EFD768-AD3B-417F-8D5A-C542A9B531C2}" type="presOf" srcId="{DC95BBC3-8432-4E20-A0B6-D54EBA588082}" destId="{512B34AB-9621-4633-9ED1-C2D598132C8D}" srcOrd="1" destOrd="0" presId="urn:microsoft.com/office/officeart/2005/8/layout/vList4"/>
    <dgm:cxn modelId="{B1E7FD68-14CC-4C07-9CC2-EAA8B239DB36}" type="presParOf" srcId="{C83DEBA8-3700-4EE8-A591-D0C4BD1C26A8}" destId="{644E7ABC-8860-4081-B254-ABA9612296A8}" srcOrd="0" destOrd="0" presId="urn:microsoft.com/office/officeart/2005/8/layout/vList4"/>
    <dgm:cxn modelId="{AB0F6DAA-2BDD-42CE-A8AF-EDF0CED0293F}" type="presParOf" srcId="{644E7ABC-8860-4081-B254-ABA9612296A8}" destId="{4977727A-CA3C-4772-BF6C-73466FF841E5}" srcOrd="0" destOrd="0" presId="urn:microsoft.com/office/officeart/2005/8/layout/vList4"/>
    <dgm:cxn modelId="{DB674175-CF7E-40CE-B088-E4F151D66CBA}" type="presParOf" srcId="{644E7ABC-8860-4081-B254-ABA9612296A8}" destId="{ACF037F6-4266-4105-87B8-D999D6E5C397}" srcOrd="1" destOrd="0" presId="urn:microsoft.com/office/officeart/2005/8/layout/vList4"/>
    <dgm:cxn modelId="{747668C5-9E87-4689-810D-0FE4DA4A2BD8}" type="presParOf" srcId="{644E7ABC-8860-4081-B254-ABA9612296A8}" destId="{3411302C-680C-42CC-A9A0-51734246ACA0}" srcOrd="2" destOrd="0" presId="urn:microsoft.com/office/officeart/2005/8/layout/vList4"/>
    <dgm:cxn modelId="{55817C94-954E-4EC2-8E55-B1BB8BDDEC56}" type="presParOf" srcId="{C83DEBA8-3700-4EE8-A591-D0C4BD1C26A8}" destId="{11F6CA26-6E3D-4413-8F56-DCC34B3B454D}" srcOrd="1" destOrd="0" presId="urn:microsoft.com/office/officeart/2005/8/layout/vList4"/>
    <dgm:cxn modelId="{1CB9C0DA-8E8E-4AC2-BE2E-90ECA7E5431C}" type="presParOf" srcId="{C83DEBA8-3700-4EE8-A591-D0C4BD1C26A8}" destId="{498E651B-CD89-49F0-B670-04A43A1F1276}" srcOrd="2" destOrd="0" presId="urn:microsoft.com/office/officeart/2005/8/layout/vList4"/>
    <dgm:cxn modelId="{8462D4FA-342C-45CA-AA6C-D92F385CE4C5}" type="presParOf" srcId="{498E651B-CD89-49F0-B670-04A43A1F1276}" destId="{39747FAD-9623-4E42-8C7A-F11AC1E74060}" srcOrd="0" destOrd="0" presId="urn:microsoft.com/office/officeart/2005/8/layout/vList4"/>
    <dgm:cxn modelId="{7493B58F-6C46-4F9C-8696-BA09C76761B9}" type="presParOf" srcId="{498E651B-CD89-49F0-B670-04A43A1F1276}" destId="{DB51CBFE-2804-4BE6-823E-DD6005ADF4FE}" srcOrd="1" destOrd="0" presId="urn:microsoft.com/office/officeart/2005/8/layout/vList4"/>
    <dgm:cxn modelId="{AC71122C-CBCE-46A1-9862-5826A4E12538}" type="presParOf" srcId="{498E651B-CD89-49F0-B670-04A43A1F1276}" destId="{47FB2681-E8F1-42DF-8801-FF9FA470F197}" srcOrd="2" destOrd="0" presId="urn:microsoft.com/office/officeart/2005/8/layout/vList4"/>
    <dgm:cxn modelId="{E21F338B-571F-4C5D-822C-0BD78A6C6BAC}" type="presParOf" srcId="{C83DEBA8-3700-4EE8-A591-D0C4BD1C26A8}" destId="{3FD01AEF-42CB-431C-A0FC-3F6B0DDEA61E}" srcOrd="3" destOrd="0" presId="urn:microsoft.com/office/officeart/2005/8/layout/vList4"/>
    <dgm:cxn modelId="{1632453A-C918-477C-99ED-54B9F2385BA6}" type="presParOf" srcId="{C83DEBA8-3700-4EE8-A591-D0C4BD1C26A8}" destId="{A8EAFAF1-716A-4DB7-8C4D-22F02D92EF7A}" srcOrd="4" destOrd="0" presId="urn:microsoft.com/office/officeart/2005/8/layout/vList4"/>
    <dgm:cxn modelId="{98A68247-9711-4AE2-9B21-B707694AFADF}" type="presParOf" srcId="{A8EAFAF1-716A-4DB7-8C4D-22F02D92EF7A}" destId="{88DBC5B6-0900-4796-8F24-43B7227890DC}" srcOrd="0" destOrd="0" presId="urn:microsoft.com/office/officeart/2005/8/layout/vList4"/>
    <dgm:cxn modelId="{ED322563-D70A-4BC2-9239-9EF4FF51A4E7}" type="presParOf" srcId="{A8EAFAF1-716A-4DB7-8C4D-22F02D92EF7A}" destId="{F0459D41-0B2C-4D72-9705-5A1DC72C90AA}" srcOrd="1" destOrd="0" presId="urn:microsoft.com/office/officeart/2005/8/layout/vList4"/>
    <dgm:cxn modelId="{81B369A8-E3F5-48D3-A7AA-3D4364FEF9EC}" type="presParOf" srcId="{A8EAFAF1-716A-4DB7-8C4D-22F02D92EF7A}" destId="{512B34AB-9621-4633-9ED1-C2D598132C8D}" srcOrd="2" destOrd="0" presId="urn:microsoft.com/office/officeart/2005/8/layout/vList4"/>
    <dgm:cxn modelId="{BA4129BC-302A-4523-84FB-C87EE9000A2F}" type="presParOf" srcId="{C83DEBA8-3700-4EE8-A591-D0C4BD1C26A8}" destId="{921F51CB-7C8A-4A53-9C45-924F50EB42FA}" srcOrd="5" destOrd="0" presId="urn:microsoft.com/office/officeart/2005/8/layout/vList4"/>
    <dgm:cxn modelId="{9A4EB8E3-C053-474E-9F32-1A857ECE5911}" type="presParOf" srcId="{C83DEBA8-3700-4EE8-A591-D0C4BD1C26A8}" destId="{A9C7B41E-0F91-4A44-BDCB-234C82E900D1}" srcOrd="6" destOrd="0" presId="urn:microsoft.com/office/officeart/2005/8/layout/vList4"/>
    <dgm:cxn modelId="{31CE71C0-77D3-4F3F-8F7C-5CAA4A1BA851}" type="presParOf" srcId="{A9C7B41E-0F91-4A44-BDCB-234C82E900D1}" destId="{757CD53E-56F2-48CE-AF23-28078C8DEE01}" srcOrd="0" destOrd="0" presId="urn:microsoft.com/office/officeart/2005/8/layout/vList4"/>
    <dgm:cxn modelId="{B33784E8-3E28-4DCC-A2A3-FE7F5A1A71B3}" type="presParOf" srcId="{A9C7B41E-0F91-4A44-BDCB-234C82E900D1}" destId="{D3F4E5C7-950D-400F-8037-E62965D938DB}" srcOrd="1" destOrd="0" presId="urn:microsoft.com/office/officeart/2005/8/layout/vList4"/>
    <dgm:cxn modelId="{C9C2303D-F919-40D2-A278-16844C861CDA}" type="presParOf" srcId="{A9C7B41E-0F91-4A44-BDCB-234C82E900D1}" destId="{B8A04241-A262-42FB-8377-B685A305068B}" srcOrd="2" destOrd="0" presId="urn:microsoft.com/office/officeart/2005/8/layout/vList4"/>
    <dgm:cxn modelId="{19B25457-CC28-45F5-BE24-6DD73D308F6D}" type="presParOf" srcId="{C83DEBA8-3700-4EE8-A591-D0C4BD1C26A8}" destId="{DFAE26CC-5C03-4836-A842-3AE0831CFA1B}" srcOrd="7" destOrd="0" presId="urn:microsoft.com/office/officeart/2005/8/layout/vList4"/>
    <dgm:cxn modelId="{99037AC2-B153-4C6D-8EB9-84D1260ECF5D}" type="presParOf" srcId="{C83DEBA8-3700-4EE8-A591-D0C4BD1C26A8}" destId="{16756DB0-B8E7-46F8-A19D-98395986C55A}" srcOrd="8" destOrd="0" presId="urn:microsoft.com/office/officeart/2005/8/layout/vList4"/>
    <dgm:cxn modelId="{70F84D14-8287-41BF-AA18-04AEAF0E67DF}" type="presParOf" srcId="{16756DB0-B8E7-46F8-A19D-98395986C55A}" destId="{4FA7E26E-BCBA-4365-831C-7C3958F0E7B7}" srcOrd="0" destOrd="0" presId="urn:microsoft.com/office/officeart/2005/8/layout/vList4"/>
    <dgm:cxn modelId="{ED9EBADD-7DB5-452D-B2F1-18D1244FF591}" type="presParOf" srcId="{16756DB0-B8E7-46F8-A19D-98395986C55A}" destId="{0816BED1-0E03-4ADD-AD11-E7AD8D154652}" srcOrd="1" destOrd="0" presId="urn:microsoft.com/office/officeart/2005/8/layout/vList4"/>
    <dgm:cxn modelId="{79EA87B4-97CD-4984-AC9A-2A7DDB529219}" type="presParOf" srcId="{16756DB0-B8E7-46F8-A19D-98395986C55A}" destId="{AD36BDE7-D5B8-49B4-BFD6-45CAA795BAA1}" srcOrd="2" destOrd="0" presId="urn:microsoft.com/office/officeart/2005/8/layout/vList4"/>
    <dgm:cxn modelId="{3A36ADB3-4A54-4C79-BCEF-528793CCDD29}" type="presParOf" srcId="{C83DEBA8-3700-4EE8-A591-D0C4BD1C26A8}" destId="{98284B4B-D7D5-4C83-9568-57F35C5ECBF9}" srcOrd="9" destOrd="0" presId="urn:microsoft.com/office/officeart/2005/8/layout/vList4"/>
    <dgm:cxn modelId="{36788273-7302-403D-90DD-938DF2188277}" type="presParOf" srcId="{C83DEBA8-3700-4EE8-A591-D0C4BD1C26A8}" destId="{8FD850B7-CDB3-4EE5-BFB8-B826993F30AA}" srcOrd="10" destOrd="0" presId="urn:microsoft.com/office/officeart/2005/8/layout/vList4"/>
    <dgm:cxn modelId="{1F8BDC36-3C05-4A92-9DFE-11554073BBC4}" type="presParOf" srcId="{8FD850B7-CDB3-4EE5-BFB8-B826993F30AA}" destId="{B64088AD-6886-43E0-A6F6-4C2057F5DC06}" srcOrd="0" destOrd="0" presId="urn:microsoft.com/office/officeart/2005/8/layout/vList4"/>
    <dgm:cxn modelId="{FDBC6445-FCAE-4BA2-A8BA-08A7AF3BBE1F}" type="presParOf" srcId="{8FD850B7-CDB3-4EE5-BFB8-B826993F30AA}" destId="{F4C5435F-66CA-4D13-BF63-2C7CD5F72088}" srcOrd="1" destOrd="0" presId="urn:microsoft.com/office/officeart/2005/8/layout/vList4"/>
    <dgm:cxn modelId="{EB006867-C835-4BD7-9F11-9B544B326285}" type="presParOf" srcId="{8FD850B7-CDB3-4EE5-BFB8-B826993F30AA}" destId="{90D1F4E5-F2F2-4F84-9E72-1050C7FA529D}" srcOrd="2" destOrd="0" presId="urn:microsoft.com/office/officeart/2005/8/layout/vList4"/>
  </dgm:cxnLst>
  <dgm:bg/>
  <dgm:whole>
    <a:ln>
      <a:solidFill>
        <a:schemeClr val="accent2">
          <a:lumMod val="60000"/>
          <a:lumOff val="40000"/>
        </a:schemeClr>
      </a:solidFill>
    </a:ln>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E46D3F5A-E5C5-46D9-A749-F914D15F9B05}" type="doc">
      <dgm:prSet loTypeId="urn:microsoft.com/office/officeart/2005/8/layout/hChevron3" loCatId="process" qsTypeId="urn:microsoft.com/office/officeart/2005/8/quickstyle/simple1" qsCatId="simple" csTypeId="urn:microsoft.com/office/officeart/2005/8/colors/colorful5" csCatId="colorful" phldr="1"/>
      <dgm:spPr/>
    </dgm:pt>
    <dgm:pt modelId="{637B27DD-1BC6-427E-A03C-8B10E8C36898}">
      <dgm:prSet phldrT="[文字]"/>
      <dgm:spPr/>
      <dgm:t>
        <a:bodyPr/>
        <a:lstStyle/>
        <a:p>
          <a:r>
            <a:rPr lang="zh-TW" altLang="en-US" dirty="0" smtClean="0"/>
            <a:t>產品開發</a:t>
          </a:r>
          <a:endParaRPr lang="zh-TW" altLang="en-US" dirty="0"/>
        </a:p>
      </dgm:t>
    </dgm:pt>
    <dgm:pt modelId="{4F40FE9C-E226-4C5C-9D50-DE2A4CAE2FEB}" type="parTrans" cxnId="{D7D5EDF4-4831-4237-A1C8-7A342E5D5A3F}">
      <dgm:prSet/>
      <dgm:spPr/>
      <dgm:t>
        <a:bodyPr/>
        <a:lstStyle/>
        <a:p>
          <a:endParaRPr lang="zh-TW" altLang="en-US"/>
        </a:p>
      </dgm:t>
    </dgm:pt>
    <dgm:pt modelId="{71F89810-2E89-4F21-BA01-8FEBCF9AC323}" type="sibTrans" cxnId="{D7D5EDF4-4831-4237-A1C8-7A342E5D5A3F}">
      <dgm:prSet/>
      <dgm:spPr/>
      <dgm:t>
        <a:bodyPr/>
        <a:lstStyle/>
        <a:p>
          <a:endParaRPr lang="zh-TW" altLang="en-US"/>
        </a:p>
      </dgm:t>
    </dgm:pt>
    <dgm:pt modelId="{E7C2C9C4-5953-463D-B7C5-F2E1833B9282}">
      <dgm:prSet phldrT="[文字]"/>
      <dgm:spPr/>
      <dgm:t>
        <a:bodyPr/>
        <a:lstStyle/>
        <a:p>
          <a:r>
            <a:rPr lang="zh-TW" altLang="en-US" dirty="0" smtClean="0"/>
            <a:t>生產製造</a:t>
          </a:r>
          <a:endParaRPr lang="zh-TW" altLang="en-US" dirty="0"/>
        </a:p>
      </dgm:t>
    </dgm:pt>
    <dgm:pt modelId="{46A446FC-1776-4602-9626-2F8AF4682AB4}" type="parTrans" cxnId="{D74B9E59-A176-465B-9161-58865A89CF55}">
      <dgm:prSet/>
      <dgm:spPr/>
      <dgm:t>
        <a:bodyPr/>
        <a:lstStyle/>
        <a:p>
          <a:endParaRPr lang="zh-TW" altLang="en-US"/>
        </a:p>
      </dgm:t>
    </dgm:pt>
    <dgm:pt modelId="{C445A854-55E3-475F-84E9-D7AF2311146B}" type="sibTrans" cxnId="{D74B9E59-A176-465B-9161-58865A89CF55}">
      <dgm:prSet/>
      <dgm:spPr/>
      <dgm:t>
        <a:bodyPr/>
        <a:lstStyle/>
        <a:p>
          <a:endParaRPr lang="zh-TW" altLang="en-US"/>
        </a:p>
      </dgm:t>
    </dgm:pt>
    <dgm:pt modelId="{DCE7C6E4-65EF-4005-B55B-17CEC65F6BCC}">
      <dgm:prSet phldrT="[文字]"/>
      <dgm:spPr/>
      <dgm:t>
        <a:bodyPr/>
        <a:lstStyle/>
        <a:p>
          <a:r>
            <a:rPr lang="zh-TW" altLang="en-US" dirty="0" smtClean="0"/>
            <a:t>物流配送</a:t>
          </a:r>
          <a:endParaRPr lang="en-US" altLang="zh-TW" dirty="0" smtClean="0"/>
        </a:p>
      </dgm:t>
    </dgm:pt>
    <dgm:pt modelId="{3EAC7D3F-BB52-4BC8-B1B9-66DDDC87ADCB}" type="parTrans" cxnId="{6946EEEE-6F82-4C3A-9FF1-5FD1A3736C9F}">
      <dgm:prSet/>
      <dgm:spPr/>
      <dgm:t>
        <a:bodyPr/>
        <a:lstStyle/>
        <a:p>
          <a:endParaRPr lang="zh-TW" altLang="en-US"/>
        </a:p>
      </dgm:t>
    </dgm:pt>
    <dgm:pt modelId="{8F8CD038-1644-4F13-B454-2F224ACC195C}" type="sibTrans" cxnId="{6946EEEE-6F82-4C3A-9FF1-5FD1A3736C9F}">
      <dgm:prSet/>
      <dgm:spPr/>
      <dgm:t>
        <a:bodyPr/>
        <a:lstStyle/>
        <a:p>
          <a:endParaRPr lang="zh-TW" altLang="en-US"/>
        </a:p>
      </dgm:t>
    </dgm:pt>
    <dgm:pt modelId="{8DC1B135-B0FA-4638-9227-E78C8265FD28}">
      <dgm:prSet phldrT="[文字]"/>
      <dgm:spPr/>
      <dgm:t>
        <a:bodyPr/>
        <a:lstStyle/>
        <a:p>
          <a:r>
            <a:rPr lang="zh-TW" altLang="en-US" dirty="0" smtClean="0"/>
            <a:t>直營店銷售</a:t>
          </a:r>
          <a:endParaRPr lang="en-US" altLang="zh-TW" dirty="0" smtClean="0"/>
        </a:p>
      </dgm:t>
    </dgm:pt>
    <dgm:pt modelId="{0E89AE64-6D60-4240-9882-BE9D433CE6E1}" type="parTrans" cxnId="{D4250A3D-B941-4E0F-8CFC-F1702F25E28B}">
      <dgm:prSet/>
      <dgm:spPr/>
      <dgm:t>
        <a:bodyPr/>
        <a:lstStyle/>
        <a:p>
          <a:endParaRPr lang="zh-TW" altLang="en-US"/>
        </a:p>
      </dgm:t>
    </dgm:pt>
    <dgm:pt modelId="{5C1B38B9-9831-4B41-89F7-48861614749B}" type="sibTrans" cxnId="{D4250A3D-B941-4E0F-8CFC-F1702F25E28B}">
      <dgm:prSet/>
      <dgm:spPr/>
      <dgm:t>
        <a:bodyPr/>
        <a:lstStyle/>
        <a:p>
          <a:endParaRPr lang="zh-TW" altLang="en-US"/>
        </a:p>
      </dgm:t>
    </dgm:pt>
    <dgm:pt modelId="{8EAAA94F-EFE2-44FB-82D9-400880ABC2B5}" type="pres">
      <dgm:prSet presAssocID="{E46D3F5A-E5C5-46D9-A749-F914D15F9B05}" presName="Name0" presStyleCnt="0">
        <dgm:presLayoutVars>
          <dgm:dir/>
          <dgm:resizeHandles val="exact"/>
        </dgm:presLayoutVars>
      </dgm:prSet>
      <dgm:spPr/>
    </dgm:pt>
    <dgm:pt modelId="{D300EE2A-D0D4-4410-B95F-BB8B37DF1046}" type="pres">
      <dgm:prSet presAssocID="{637B27DD-1BC6-427E-A03C-8B10E8C36898}" presName="parTxOnly" presStyleLbl="node1" presStyleIdx="0" presStyleCnt="4">
        <dgm:presLayoutVars>
          <dgm:bulletEnabled val="1"/>
        </dgm:presLayoutVars>
      </dgm:prSet>
      <dgm:spPr/>
      <dgm:t>
        <a:bodyPr/>
        <a:lstStyle/>
        <a:p>
          <a:endParaRPr lang="zh-TW" altLang="en-US"/>
        </a:p>
      </dgm:t>
    </dgm:pt>
    <dgm:pt modelId="{818608DC-D93C-4401-8274-83221B26C9FB}" type="pres">
      <dgm:prSet presAssocID="{71F89810-2E89-4F21-BA01-8FEBCF9AC323}" presName="parSpace" presStyleCnt="0"/>
      <dgm:spPr/>
    </dgm:pt>
    <dgm:pt modelId="{6E2F1B5C-4160-4F47-A875-9ACDE7552E30}" type="pres">
      <dgm:prSet presAssocID="{E7C2C9C4-5953-463D-B7C5-F2E1833B9282}" presName="parTxOnly" presStyleLbl="node1" presStyleIdx="1" presStyleCnt="4">
        <dgm:presLayoutVars>
          <dgm:bulletEnabled val="1"/>
        </dgm:presLayoutVars>
      </dgm:prSet>
      <dgm:spPr/>
      <dgm:t>
        <a:bodyPr/>
        <a:lstStyle/>
        <a:p>
          <a:endParaRPr lang="zh-TW" altLang="en-US"/>
        </a:p>
      </dgm:t>
    </dgm:pt>
    <dgm:pt modelId="{9A777FCC-2A9F-4AE2-ADFF-61F4E28BC592}" type="pres">
      <dgm:prSet presAssocID="{C445A854-55E3-475F-84E9-D7AF2311146B}" presName="parSpace" presStyleCnt="0"/>
      <dgm:spPr/>
    </dgm:pt>
    <dgm:pt modelId="{278BDBDC-5E4B-4A73-8666-7A452E0CEDBF}" type="pres">
      <dgm:prSet presAssocID="{DCE7C6E4-65EF-4005-B55B-17CEC65F6BCC}" presName="parTxOnly" presStyleLbl="node1" presStyleIdx="2" presStyleCnt="4">
        <dgm:presLayoutVars>
          <dgm:bulletEnabled val="1"/>
        </dgm:presLayoutVars>
      </dgm:prSet>
      <dgm:spPr/>
      <dgm:t>
        <a:bodyPr/>
        <a:lstStyle/>
        <a:p>
          <a:endParaRPr lang="zh-TW" altLang="en-US"/>
        </a:p>
      </dgm:t>
    </dgm:pt>
    <dgm:pt modelId="{137E65E7-0059-41C2-ACEE-52F21459B31E}" type="pres">
      <dgm:prSet presAssocID="{8F8CD038-1644-4F13-B454-2F224ACC195C}" presName="parSpace" presStyleCnt="0"/>
      <dgm:spPr/>
    </dgm:pt>
    <dgm:pt modelId="{5787E665-688A-412A-AA41-A32108D76BBE}" type="pres">
      <dgm:prSet presAssocID="{8DC1B135-B0FA-4638-9227-E78C8265FD28}" presName="parTxOnly" presStyleLbl="node1" presStyleIdx="3" presStyleCnt="4">
        <dgm:presLayoutVars>
          <dgm:bulletEnabled val="1"/>
        </dgm:presLayoutVars>
      </dgm:prSet>
      <dgm:spPr/>
      <dgm:t>
        <a:bodyPr/>
        <a:lstStyle/>
        <a:p>
          <a:endParaRPr lang="zh-TW" altLang="en-US"/>
        </a:p>
      </dgm:t>
    </dgm:pt>
  </dgm:ptLst>
  <dgm:cxnLst>
    <dgm:cxn modelId="{6946EEEE-6F82-4C3A-9FF1-5FD1A3736C9F}" srcId="{E46D3F5A-E5C5-46D9-A749-F914D15F9B05}" destId="{DCE7C6E4-65EF-4005-B55B-17CEC65F6BCC}" srcOrd="2" destOrd="0" parTransId="{3EAC7D3F-BB52-4BC8-B1B9-66DDDC87ADCB}" sibTransId="{8F8CD038-1644-4F13-B454-2F224ACC195C}"/>
    <dgm:cxn modelId="{C4FE54F4-ED27-4E1E-9472-C494F22FCE05}" type="presOf" srcId="{E46D3F5A-E5C5-46D9-A749-F914D15F9B05}" destId="{8EAAA94F-EFE2-44FB-82D9-400880ABC2B5}" srcOrd="0" destOrd="0" presId="urn:microsoft.com/office/officeart/2005/8/layout/hChevron3"/>
    <dgm:cxn modelId="{D74B9E59-A176-465B-9161-58865A89CF55}" srcId="{E46D3F5A-E5C5-46D9-A749-F914D15F9B05}" destId="{E7C2C9C4-5953-463D-B7C5-F2E1833B9282}" srcOrd="1" destOrd="0" parTransId="{46A446FC-1776-4602-9626-2F8AF4682AB4}" sibTransId="{C445A854-55E3-475F-84E9-D7AF2311146B}"/>
    <dgm:cxn modelId="{D7D5EDF4-4831-4237-A1C8-7A342E5D5A3F}" srcId="{E46D3F5A-E5C5-46D9-A749-F914D15F9B05}" destId="{637B27DD-1BC6-427E-A03C-8B10E8C36898}" srcOrd="0" destOrd="0" parTransId="{4F40FE9C-E226-4C5C-9D50-DE2A4CAE2FEB}" sibTransId="{71F89810-2E89-4F21-BA01-8FEBCF9AC323}"/>
    <dgm:cxn modelId="{933625F8-20F4-4E82-BEB7-3470C7C7382A}" type="presOf" srcId="{E7C2C9C4-5953-463D-B7C5-F2E1833B9282}" destId="{6E2F1B5C-4160-4F47-A875-9ACDE7552E30}" srcOrd="0" destOrd="0" presId="urn:microsoft.com/office/officeart/2005/8/layout/hChevron3"/>
    <dgm:cxn modelId="{D4250A3D-B941-4E0F-8CFC-F1702F25E28B}" srcId="{E46D3F5A-E5C5-46D9-A749-F914D15F9B05}" destId="{8DC1B135-B0FA-4638-9227-E78C8265FD28}" srcOrd="3" destOrd="0" parTransId="{0E89AE64-6D60-4240-9882-BE9D433CE6E1}" sibTransId="{5C1B38B9-9831-4B41-89F7-48861614749B}"/>
    <dgm:cxn modelId="{6CB1D246-2D1E-4BB0-8346-FAE63C0D16BC}" type="presOf" srcId="{DCE7C6E4-65EF-4005-B55B-17CEC65F6BCC}" destId="{278BDBDC-5E4B-4A73-8666-7A452E0CEDBF}" srcOrd="0" destOrd="0" presId="urn:microsoft.com/office/officeart/2005/8/layout/hChevron3"/>
    <dgm:cxn modelId="{1ED772EC-A3F5-43F4-B6DD-EC1DE790747F}" type="presOf" srcId="{637B27DD-1BC6-427E-A03C-8B10E8C36898}" destId="{D300EE2A-D0D4-4410-B95F-BB8B37DF1046}" srcOrd="0" destOrd="0" presId="urn:microsoft.com/office/officeart/2005/8/layout/hChevron3"/>
    <dgm:cxn modelId="{ADD22230-3FBB-4039-AFDC-8F485AA5BEA6}" type="presOf" srcId="{8DC1B135-B0FA-4638-9227-E78C8265FD28}" destId="{5787E665-688A-412A-AA41-A32108D76BBE}" srcOrd="0" destOrd="0" presId="urn:microsoft.com/office/officeart/2005/8/layout/hChevron3"/>
    <dgm:cxn modelId="{CD4A7A73-3C7C-4B7E-9EA5-5052FE2CC8D5}" type="presParOf" srcId="{8EAAA94F-EFE2-44FB-82D9-400880ABC2B5}" destId="{D300EE2A-D0D4-4410-B95F-BB8B37DF1046}" srcOrd="0" destOrd="0" presId="urn:microsoft.com/office/officeart/2005/8/layout/hChevron3"/>
    <dgm:cxn modelId="{DFDFBACE-13BE-4D17-8874-1633204AF45F}" type="presParOf" srcId="{8EAAA94F-EFE2-44FB-82D9-400880ABC2B5}" destId="{818608DC-D93C-4401-8274-83221B26C9FB}" srcOrd="1" destOrd="0" presId="urn:microsoft.com/office/officeart/2005/8/layout/hChevron3"/>
    <dgm:cxn modelId="{96A7D72C-3FD0-45FE-ABC5-7AE9E45E0FAE}" type="presParOf" srcId="{8EAAA94F-EFE2-44FB-82D9-400880ABC2B5}" destId="{6E2F1B5C-4160-4F47-A875-9ACDE7552E30}" srcOrd="2" destOrd="0" presId="urn:microsoft.com/office/officeart/2005/8/layout/hChevron3"/>
    <dgm:cxn modelId="{7FD95201-8F4E-4671-965B-F227638634D2}" type="presParOf" srcId="{8EAAA94F-EFE2-44FB-82D9-400880ABC2B5}" destId="{9A777FCC-2A9F-4AE2-ADFF-61F4E28BC592}" srcOrd="3" destOrd="0" presId="urn:microsoft.com/office/officeart/2005/8/layout/hChevron3"/>
    <dgm:cxn modelId="{C2B6367A-A4FB-4558-BD60-0ABF9A2E1D3B}" type="presParOf" srcId="{8EAAA94F-EFE2-44FB-82D9-400880ABC2B5}" destId="{278BDBDC-5E4B-4A73-8666-7A452E0CEDBF}" srcOrd="4" destOrd="0" presId="urn:microsoft.com/office/officeart/2005/8/layout/hChevron3"/>
    <dgm:cxn modelId="{D143B097-D7C4-4FF9-BA4A-88DA000AA089}" type="presParOf" srcId="{8EAAA94F-EFE2-44FB-82D9-400880ABC2B5}" destId="{137E65E7-0059-41C2-ACEE-52F21459B31E}" srcOrd="5" destOrd="0" presId="urn:microsoft.com/office/officeart/2005/8/layout/hChevron3"/>
    <dgm:cxn modelId="{125C56DC-38A4-4DE2-A68B-DDCFA084BB72}" type="presParOf" srcId="{8EAAA94F-EFE2-44FB-82D9-400880ABC2B5}" destId="{5787E665-688A-412A-AA41-A32108D76BBE}" srcOrd="6" destOrd="0" presId="urn:microsoft.com/office/officeart/2005/8/layout/hChevron3"/>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0F922708-BC84-4B5E-A434-6A879F29DA64}" type="doc">
      <dgm:prSet loTypeId="urn:microsoft.com/office/officeart/2005/8/layout/process4" loCatId="list" qsTypeId="urn:microsoft.com/office/officeart/2005/8/quickstyle/3d3" qsCatId="3D" csTypeId="urn:microsoft.com/office/officeart/2005/8/colors/colorful2" csCatId="colorful" phldr="1"/>
      <dgm:spPr/>
      <dgm:t>
        <a:bodyPr/>
        <a:lstStyle/>
        <a:p>
          <a:endParaRPr lang="zh-TW" altLang="en-US"/>
        </a:p>
      </dgm:t>
    </dgm:pt>
    <dgm:pt modelId="{6C5FE878-3F62-4538-B2B4-0888E3777580}">
      <dgm:prSet phldrT="[文字]" custT="1"/>
      <dgm:spPr/>
      <dgm:t>
        <a:bodyPr/>
        <a:lstStyle/>
        <a:p>
          <a:r>
            <a:rPr lang="en-US" altLang="zh-TW" sz="3200" dirty="0" smtClean="0">
              <a:latin typeface="+mn-ea"/>
              <a:ea typeface="+mn-ea"/>
            </a:rPr>
            <a:t>Zara </a:t>
          </a:r>
          <a:r>
            <a:rPr lang="zh-TW" altLang="en-US" sz="3200" dirty="0" smtClean="0">
              <a:latin typeface="+mn-ea"/>
              <a:ea typeface="+mn-ea"/>
            </a:rPr>
            <a:t>對供應鏈幾乎完全掌控</a:t>
          </a:r>
          <a:endParaRPr lang="zh-TW" altLang="en-US" sz="3200" dirty="0">
            <a:latin typeface="+mn-ea"/>
            <a:ea typeface="+mn-ea"/>
          </a:endParaRPr>
        </a:p>
      </dgm:t>
    </dgm:pt>
    <dgm:pt modelId="{31126E0E-E0F0-4827-ABA0-0E862B5A7725}" type="parTrans" cxnId="{10D7ADFB-35B4-400D-9F94-99E5448A19FB}">
      <dgm:prSet/>
      <dgm:spPr/>
      <dgm:t>
        <a:bodyPr/>
        <a:lstStyle/>
        <a:p>
          <a:endParaRPr lang="zh-TW" altLang="en-US">
            <a:latin typeface="標楷體" pitchFamily="65" charset="-120"/>
            <a:ea typeface="標楷體" pitchFamily="65" charset="-120"/>
          </a:endParaRPr>
        </a:p>
      </dgm:t>
    </dgm:pt>
    <dgm:pt modelId="{F2226B9B-CA79-4F53-9FD9-6ED9C341CCF2}" type="sibTrans" cxnId="{10D7ADFB-35B4-400D-9F94-99E5448A19FB}">
      <dgm:prSet/>
      <dgm:spPr/>
      <dgm:t>
        <a:bodyPr/>
        <a:lstStyle/>
        <a:p>
          <a:endParaRPr lang="zh-TW" altLang="en-US">
            <a:latin typeface="標楷體" pitchFamily="65" charset="-120"/>
            <a:ea typeface="標楷體" pitchFamily="65" charset="-120"/>
          </a:endParaRPr>
        </a:p>
      </dgm:t>
    </dgm:pt>
    <dgm:pt modelId="{E2BF4620-20C4-42D4-945A-0AB413586E82}">
      <dgm:prSet phldrT="[文字]" custT="1"/>
      <dgm:spPr/>
      <dgm:t>
        <a:bodyPr/>
        <a:lstStyle/>
        <a:p>
          <a:r>
            <a:rPr lang="en-US" altLang="zh-TW" sz="3200" dirty="0" smtClean="0">
              <a:latin typeface="+mn-ea"/>
              <a:ea typeface="+mn-ea"/>
            </a:rPr>
            <a:t>Zara</a:t>
          </a:r>
          <a:r>
            <a:rPr lang="zh-TW" altLang="en-US" sz="3200" dirty="0" smtClean="0">
              <a:latin typeface="+mn-ea"/>
              <a:ea typeface="+mn-ea"/>
            </a:rPr>
            <a:t> 掌握產品和資訊流的節奏</a:t>
          </a:r>
          <a:endParaRPr lang="zh-TW" altLang="en-US" sz="3200" dirty="0">
            <a:latin typeface="+mn-ea"/>
            <a:ea typeface="+mn-ea"/>
          </a:endParaRPr>
        </a:p>
      </dgm:t>
    </dgm:pt>
    <dgm:pt modelId="{95A66C7E-1C9C-4E56-A029-40824DDABE12}" type="parTrans" cxnId="{52874387-7E24-454A-AE5F-A2BF4DC4FD80}">
      <dgm:prSet/>
      <dgm:spPr/>
      <dgm:t>
        <a:bodyPr/>
        <a:lstStyle/>
        <a:p>
          <a:endParaRPr lang="zh-TW" altLang="en-US">
            <a:latin typeface="標楷體" pitchFamily="65" charset="-120"/>
            <a:ea typeface="標楷體" pitchFamily="65" charset="-120"/>
          </a:endParaRPr>
        </a:p>
      </dgm:t>
    </dgm:pt>
    <dgm:pt modelId="{EB19053E-0B86-4E2A-A411-258F50896163}" type="sibTrans" cxnId="{52874387-7E24-454A-AE5F-A2BF4DC4FD80}">
      <dgm:prSet/>
      <dgm:spPr/>
      <dgm:t>
        <a:bodyPr/>
        <a:lstStyle/>
        <a:p>
          <a:endParaRPr lang="zh-TW" altLang="en-US">
            <a:latin typeface="標楷體" pitchFamily="65" charset="-120"/>
            <a:ea typeface="標楷體" pitchFamily="65" charset="-120"/>
          </a:endParaRPr>
        </a:p>
      </dgm:t>
    </dgm:pt>
    <dgm:pt modelId="{818B59EE-E8C7-4548-830E-3E38326C8FF5}">
      <dgm:prSet phldrT="[文字]" custT="1"/>
      <dgm:spPr/>
      <dgm:t>
        <a:bodyPr/>
        <a:lstStyle/>
        <a:p>
          <a:r>
            <a:rPr lang="zh-TW" altLang="en-US" sz="3200" dirty="0" smtClean="0">
              <a:latin typeface="+mn-ea"/>
              <a:ea typeface="+mn-ea"/>
            </a:rPr>
            <a:t>相似企業案例</a:t>
          </a:r>
          <a:endParaRPr lang="zh-TW" altLang="en-US" sz="3200" dirty="0">
            <a:latin typeface="+mn-ea"/>
            <a:ea typeface="+mn-ea"/>
          </a:endParaRPr>
        </a:p>
      </dgm:t>
    </dgm:pt>
    <dgm:pt modelId="{BBE106B3-6FC5-4B19-A4FC-C5A6550D6A92}" type="parTrans" cxnId="{FAB6A2D7-0A49-4557-B7C7-7BD9291BA4CA}">
      <dgm:prSet/>
      <dgm:spPr/>
      <dgm:t>
        <a:bodyPr/>
        <a:lstStyle/>
        <a:p>
          <a:endParaRPr lang="zh-TW" altLang="en-US">
            <a:latin typeface="標楷體" pitchFamily="65" charset="-120"/>
            <a:ea typeface="標楷體" pitchFamily="65" charset="-120"/>
          </a:endParaRPr>
        </a:p>
      </dgm:t>
    </dgm:pt>
    <dgm:pt modelId="{BE9D657D-012D-4789-B453-824830552AF2}" type="sibTrans" cxnId="{FAB6A2D7-0A49-4557-B7C7-7BD9291BA4CA}">
      <dgm:prSet/>
      <dgm:spPr/>
      <dgm:t>
        <a:bodyPr/>
        <a:lstStyle/>
        <a:p>
          <a:endParaRPr lang="zh-TW" altLang="en-US">
            <a:latin typeface="標楷體" pitchFamily="65" charset="-120"/>
            <a:ea typeface="標楷體" pitchFamily="65" charset="-120"/>
          </a:endParaRPr>
        </a:p>
      </dgm:t>
    </dgm:pt>
    <dgm:pt modelId="{37880F03-5A34-4B82-8ABA-5B59A1A377DE}">
      <dgm:prSet/>
      <dgm:spPr/>
      <dgm:t>
        <a:bodyPr/>
        <a:lstStyle/>
        <a:p>
          <a:r>
            <a:rPr lang="zh-TW" altLang="en-US" dirty="0" smtClean="0">
              <a:latin typeface="+mn-ea"/>
              <a:ea typeface="+mn-ea"/>
            </a:rPr>
            <a:t>幾乎所有產品都是由公司自行設計和配銷</a:t>
          </a:r>
          <a:endParaRPr lang="zh-TW" altLang="en-US" dirty="0">
            <a:latin typeface="+mn-ea"/>
            <a:ea typeface="+mn-ea"/>
          </a:endParaRPr>
        </a:p>
      </dgm:t>
    </dgm:pt>
    <dgm:pt modelId="{53EE7F87-57FF-4D57-91AE-28B77DFF67AC}" type="parTrans" cxnId="{F03E7459-B759-4548-BC8D-B8BBE4C11F96}">
      <dgm:prSet/>
      <dgm:spPr/>
      <dgm:t>
        <a:bodyPr/>
        <a:lstStyle/>
        <a:p>
          <a:endParaRPr lang="zh-TW" altLang="en-US">
            <a:latin typeface="標楷體" pitchFamily="65" charset="-120"/>
            <a:ea typeface="標楷體" pitchFamily="65" charset="-120"/>
          </a:endParaRPr>
        </a:p>
      </dgm:t>
    </dgm:pt>
    <dgm:pt modelId="{930735E6-D2A0-4231-A422-23C719D74C26}" type="sibTrans" cxnId="{F03E7459-B759-4548-BC8D-B8BBE4C11F96}">
      <dgm:prSet/>
      <dgm:spPr/>
      <dgm:t>
        <a:bodyPr/>
        <a:lstStyle/>
        <a:p>
          <a:endParaRPr lang="zh-TW" altLang="en-US">
            <a:latin typeface="標楷體" pitchFamily="65" charset="-120"/>
            <a:ea typeface="標楷體" pitchFamily="65" charset="-120"/>
          </a:endParaRPr>
        </a:p>
      </dgm:t>
    </dgm:pt>
    <dgm:pt modelId="{FDA62B47-015B-457F-BF79-795FB699F676}">
      <dgm:prSet/>
      <dgm:spPr/>
      <dgm:t>
        <a:bodyPr/>
        <a:lstStyle/>
        <a:p>
          <a:r>
            <a:rPr lang="zh-TW" altLang="en-US" dirty="0" smtClean="0">
              <a:latin typeface="+mn-ea"/>
              <a:ea typeface="+mn-ea"/>
            </a:rPr>
            <a:t>幾乎所有零售點都是由公司直營</a:t>
          </a:r>
          <a:endParaRPr lang="zh-TW" altLang="en-US" dirty="0">
            <a:latin typeface="+mn-ea"/>
            <a:ea typeface="+mn-ea"/>
          </a:endParaRPr>
        </a:p>
      </dgm:t>
    </dgm:pt>
    <dgm:pt modelId="{A0C2CF49-B0D1-4F10-8A40-EDAA59A7D3F6}" type="parTrans" cxnId="{E0F3ED2C-0871-48D6-9466-54B256DE1C8B}">
      <dgm:prSet/>
      <dgm:spPr/>
      <dgm:t>
        <a:bodyPr/>
        <a:lstStyle/>
        <a:p>
          <a:endParaRPr lang="zh-TW" altLang="en-US">
            <a:latin typeface="標楷體" pitchFamily="65" charset="-120"/>
            <a:ea typeface="標楷體" pitchFamily="65" charset="-120"/>
          </a:endParaRPr>
        </a:p>
      </dgm:t>
    </dgm:pt>
    <dgm:pt modelId="{E3A261A6-3921-4DFD-851E-1FEBB10351E5}" type="sibTrans" cxnId="{E0F3ED2C-0871-48D6-9466-54B256DE1C8B}">
      <dgm:prSet/>
      <dgm:spPr/>
      <dgm:t>
        <a:bodyPr/>
        <a:lstStyle/>
        <a:p>
          <a:endParaRPr lang="zh-TW" altLang="en-US">
            <a:latin typeface="標楷體" pitchFamily="65" charset="-120"/>
            <a:ea typeface="標楷體" pitchFamily="65" charset="-120"/>
          </a:endParaRPr>
        </a:p>
      </dgm:t>
    </dgm:pt>
    <dgm:pt modelId="{C2EBDE44-E05D-4094-9A40-94A12D100DDC}">
      <dgm:prSet/>
      <dgm:spPr/>
      <dgm:t>
        <a:bodyPr/>
        <a:lstStyle/>
        <a:p>
          <a:r>
            <a:rPr lang="zh-TW" altLang="en-US" dirty="0" smtClean="0">
              <a:latin typeface="+mn-ea"/>
              <a:ea typeface="+mn-ea"/>
            </a:rPr>
            <a:t>整個供應鏈以一種快速但可以預測的節奏前進</a:t>
          </a:r>
          <a:endParaRPr lang="zh-TW" altLang="en-US" dirty="0">
            <a:latin typeface="+mn-ea"/>
            <a:ea typeface="+mn-ea"/>
          </a:endParaRPr>
        </a:p>
      </dgm:t>
    </dgm:pt>
    <dgm:pt modelId="{FEA89434-1E33-4666-BF22-721C12E4913D}" type="parTrans" cxnId="{4229A21A-5F38-402B-A3E2-9611E6CF1CFC}">
      <dgm:prSet/>
      <dgm:spPr/>
      <dgm:t>
        <a:bodyPr/>
        <a:lstStyle/>
        <a:p>
          <a:endParaRPr lang="zh-TW" altLang="en-US">
            <a:latin typeface="標楷體" pitchFamily="65" charset="-120"/>
            <a:ea typeface="標楷體" pitchFamily="65" charset="-120"/>
          </a:endParaRPr>
        </a:p>
      </dgm:t>
    </dgm:pt>
    <dgm:pt modelId="{4A862CF5-25FF-4043-8C38-53FD2F24D136}" type="sibTrans" cxnId="{4229A21A-5F38-402B-A3E2-9611E6CF1CFC}">
      <dgm:prSet/>
      <dgm:spPr/>
      <dgm:t>
        <a:bodyPr/>
        <a:lstStyle/>
        <a:p>
          <a:endParaRPr lang="zh-TW" altLang="en-US">
            <a:latin typeface="標楷體" pitchFamily="65" charset="-120"/>
            <a:ea typeface="標楷體" pitchFamily="65" charset="-120"/>
          </a:endParaRPr>
        </a:p>
      </dgm:t>
    </dgm:pt>
    <dgm:pt modelId="{895400C0-5278-43EE-9787-6DFA44D83CA6}">
      <dgm:prSet custT="1"/>
      <dgm:spPr/>
      <dgm:t>
        <a:bodyPr/>
        <a:lstStyle/>
        <a:p>
          <a:r>
            <a:rPr lang="zh-TW" altLang="en-US" sz="2400" dirty="0" smtClean="0">
              <a:latin typeface="+mn-ea"/>
              <a:ea typeface="+mn-ea"/>
            </a:rPr>
            <a:t>豐田汽車</a:t>
          </a:r>
          <a:r>
            <a:rPr lang="en-US" altLang="zh-TW" sz="2400" dirty="0" smtClean="0">
              <a:latin typeface="+mn-ea"/>
              <a:ea typeface="+mn-ea"/>
            </a:rPr>
            <a:t>(Toyota)</a:t>
          </a:r>
          <a:r>
            <a:rPr lang="zh-TW" altLang="en-US" sz="2400" dirty="0" smtClean="0">
              <a:latin typeface="+mn-ea"/>
              <a:ea typeface="+mn-ea"/>
            </a:rPr>
            <a:t>在裝配線上使用的「</a:t>
          </a:r>
          <a:r>
            <a:rPr lang="en-US" altLang="zh-TW" sz="2400" dirty="0" err="1" smtClean="0">
              <a:latin typeface="+mn-ea"/>
              <a:ea typeface="+mn-ea"/>
            </a:rPr>
            <a:t>Takt</a:t>
          </a:r>
          <a:r>
            <a:rPr lang="en-US" altLang="zh-TW" sz="2400" dirty="0" smtClean="0">
              <a:latin typeface="+mn-ea"/>
              <a:ea typeface="+mn-ea"/>
            </a:rPr>
            <a:t> time</a:t>
          </a:r>
          <a:r>
            <a:rPr lang="zh-TW" altLang="en-US" sz="2400" dirty="0" smtClean="0">
              <a:latin typeface="+mn-ea"/>
              <a:ea typeface="+mn-ea"/>
            </a:rPr>
            <a:t>」</a:t>
          </a:r>
          <a:endParaRPr lang="zh-TW" altLang="en-US" sz="2400" dirty="0">
            <a:latin typeface="+mn-ea"/>
            <a:ea typeface="+mn-ea"/>
          </a:endParaRPr>
        </a:p>
      </dgm:t>
    </dgm:pt>
    <dgm:pt modelId="{4EA4A1B4-8AA4-4013-87EC-71696721314C}" type="parTrans" cxnId="{D0F44258-C8E4-4549-9D9B-8C375F485F02}">
      <dgm:prSet/>
      <dgm:spPr/>
      <dgm:t>
        <a:bodyPr/>
        <a:lstStyle/>
        <a:p>
          <a:endParaRPr lang="zh-TW" altLang="en-US">
            <a:latin typeface="標楷體" pitchFamily="65" charset="-120"/>
            <a:ea typeface="標楷體" pitchFamily="65" charset="-120"/>
          </a:endParaRPr>
        </a:p>
      </dgm:t>
    </dgm:pt>
    <dgm:pt modelId="{B1D797BE-FDD0-4007-ACCF-20FCE1D89EDA}" type="sibTrans" cxnId="{D0F44258-C8E4-4549-9D9B-8C375F485F02}">
      <dgm:prSet/>
      <dgm:spPr/>
      <dgm:t>
        <a:bodyPr/>
        <a:lstStyle/>
        <a:p>
          <a:endParaRPr lang="zh-TW" altLang="en-US">
            <a:latin typeface="標楷體" pitchFamily="65" charset="-120"/>
            <a:ea typeface="標楷體" pitchFamily="65" charset="-120"/>
          </a:endParaRPr>
        </a:p>
      </dgm:t>
    </dgm:pt>
    <dgm:pt modelId="{E49C4131-C8CD-4253-A7C6-1EE269E5BFC7}">
      <dgm:prSet custT="1"/>
      <dgm:spPr/>
      <dgm:t>
        <a:bodyPr/>
        <a:lstStyle/>
        <a:p>
          <a:r>
            <a:rPr lang="zh-TW" altLang="en-US" sz="2400" dirty="0" smtClean="0">
              <a:latin typeface="+mn-ea"/>
              <a:ea typeface="+mn-ea"/>
            </a:rPr>
            <a:t>戴爾電腦</a:t>
          </a:r>
          <a:r>
            <a:rPr lang="en-US" altLang="zh-TW" sz="2400" dirty="0" smtClean="0">
              <a:latin typeface="+mn-ea"/>
              <a:ea typeface="+mn-ea"/>
            </a:rPr>
            <a:t>(Dell)</a:t>
          </a:r>
          <a:r>
            <a:rPr lang="zh-TW" altLang="en-US" sz="2400" dirty="0" smtClean="0">
              <a:latin typeface="+mn-ea"/>
              <a:ea typeface="+mn-ea"/>
            </a:rPr>
            <a:t>採購、生產、及配銷系統當中的「存貨速率</a:t>
          </a:r>
          <a:r>
            <a:rPr lang="en-US" altLang="zh-TW" sz="2400" dirty="0" smtClean="0">
              <a:latin typeface="+mn-ea"/>
              <a:ea typeface="+mn-ea"/>
            </a:rPr>
            <a:t>(inventory velocity)</a:t>
          </a:r>
          <a:r>
            <a:rPr lang="zh-TW" altLang="en-US" sz="2400" dirty="0" smtClean="0">
              <a:latin typeface="+mn-ea"/>
              <a:ea typeface="+mn-ea"/>
            </a:rPr>
            <a:t>」</a:t>
          </a:r>
          <a:endParaRPr lang="zh-TW" altLang="en-US" sz="2400" dirty="0">
            <a:latin typeface="+mn-ea"/>
            <a:ea typeface="+mn-ea"/>
          </a:endParaRPr>
        </a:p>
      </dgm:t>
    </dgm:pt>
    <dgm:pt modelId="{DF52BC9B-DFF2-47CB-89BE-E9A8F29457C1}" type="parTrans" cxnId="{92E03DA7-F636-4DAC-A3EF-2C8E183A46A1}">
      <dgm:prSet/>
      <dgm:spPr/>
      <dgm:t>
        <a:bodyPr/>
        <a:lstStyle/>
        <a:p>
          <a:endParaRPr lang="zh-TW" altLang="en-US">
            <a:latin typeface="標楷體" pitchFamily="65" charset="-120"/>
            <a:ea typeface="標楷體" pitchFamily="65" charset="-120"/>
          </a:endParaRPr>
        </a:p>
      </dgm:t>
    </dgm:pt>
    <dgm:pt modelId="{98364C91-DC0B-4E73-88F6-3C4E475480A2}" type="sibTrans" cxnId="{92E03DA7-F636-4DAC-A3EF-2C8E183A46A1}">
      <dgm:prSet/>
      <dgm:spPr/>
      <dgm:t>
        <a:bodyPr/>
        <a:lstStyle/>
        <a:p>
          <a:endParaRPr lang="zh-TW" altLang="en-US">
            <a:latin typeface="標楷體" pitchFamily="65" charset="-120"/>
            <a:ea typeface="標楷體" pitchFamily="65" charset="-120"/>
          </a:endParaRPr>
        </a:p>
      </dgm:t>
    </dgm:pt>
    <dgm:pt modelId="{7955D086-FFC5-4462-9BE4-D659D2439754}" type="pres">
      <dgm:prSet presAssocID="{0F922708-BC84-4B5E-A434-6A879F29DA64}" presName="Name0" presStyleCnt="0">
        <dgm:presLayoutVars>
          <dgm:dir/>
          <dgm:animLvl val="lvl"/>
          <dgm:resizeHandles val="exact"/>
        </dgm:presLayoutVars>
      </dgm:prSet>
      <dgm:spPr/>
      <dgm:t>
        <a:bodyPr/>
        <a:lstStyle/>
        <a:p>
          <a:endParaRPr lang="zh-TW" altLang="en-US"/>
        </a:p>
      </dgm:t>
    </dgm:pt>
    <dgm:pt modelId="{DBF7B5EB-33C2-4DD9-B61C-944C08165C7A}" type="pres">
      <dgm:prSet presAssocID="{818B59EE-E8C7-4548-830E-3E38326C8FF5}" presName="boxAndChildren" presStyleCnt="0"/>
      <dgm:spPr/>
    </dgm:pt>
    <dgm:pt modelId="{50DB277C-D4E0-4FB1-90F2-17A7701906F2}" type="pres">
      <dgm:prSet presAssocID="{818B59EE-E8C7-4548-830E-3E38326C8FF5}" presName="parentTextBox" presStyleLbl="node1" presStyleIdx="0" presStyleCnt="3"/>
      <dgm:spPr/>
      <dgm:t>
        <a:bodyPr/>
        <a:lstStyle/>
        <a:p>
          <a:endParaRPr lang="zh-TW" altLang="en-US"/>
        </a:p>
      </dgm:t>
    </dgm:pt>
    <dgm:pt modelId="{682252E9-291D-4B71-BCF5-61DF5579F757}" type="pres">
      <dgm:prSet presAssocID="{818B59EE-E8C7-4548-830E-3E38326C8FF5}" presName="entireBox" presStyleLbl="node1" presStyleIdx="0" presStyleCnt="3" custScaleY="89269"/>
      <dgm:spPr/>
      <dgm:t>
        <a:bodyPr/>
        <a:lstStyle/>
        <a:p>
          <a:endParaRPr lang="zh-TW" altLang="en-US"/>
        </a:p>
      </dgm:t>
    </dgm:pt>
    <dgm:pt modelId="{B25B480A-BCC8-402E-9930-DA46B4D3E91E}" type="pres">
      <dgm:prSet presAssocID="{818B59EE-E8C7-4548-830E-3E38326C8FF5}" presName="descendantBox" presStyleCnt="0"/>
      <dgm:spPr/>
    </dgm:pt>
    <dgm:pt modelId="{F4550A1F-FB06-4993-B867-3B9928563622}" type="pres">
      <dgm:prSet presAssocID="{895400C0-5278-43EE-9787-6DFA44D83CA6}" presName="childTextBox" presStyleLbl="fgAccFollowNode1" presStyleIdx="0" presStyleCnt="5" custScaleY="144260">
        <dgm:presLayoutVars>
          <dgm:bulletEnabled val="1"/>
        </dgm:presLayoutVars>
      </dgm:prSet>
      <dgm:spPr/>
      <dgm:t>
        <a:bodyPr/>
        <a:lstStyle/>
        <a:p>
          <a:endParaRPr lang="zh-TW" altLang="en-US"/>
        </a:p>
      </dgm:t>
    </dgm:pt>
    <dgm:pt modelId="{28648B4B-F9AB-4DF7-996E-37DEEC5ACC6D}" type="pres">
      <dgm:prSet presAssocID="{E49C4131-C8CD-4253-A7C6-1EE269E5BFC7}" presName="childTextBox" presStyleLbl="fgAccFollowNode1" presStyleIdx="1" presStyleCnt="5" custScaleY="141139">
        <dgm:presLayoutVars>
          <dgm:bulletEnabled val="1"/>
        </dgm:presLayoutVars>
      </dgm:prSet>
      <dgm:spPr/>
      <dgm:t>
        <a:bodyPr/>
        <a:lstStyle/>
        <a:p>
          <a:endParaRPr lang="zh-TW" altLang="en-US"/>
        </a:p>
      </dgm:t>
    </dgm:pt>
    <dgm:pt modelId="{2EB011A1-B1CB-48B5-8176-137B46DA7C8A}" type="pres">
      <dgm:prSet presAssocID="{EB19053E-0B86-4E2A-A411-258F50896163}" presName="sp" presStyleCnt="0"/>
      <dgm:spPr/>
    </dgm:pt>
    <dgm:pt modelId="{08D627C0-862F-409D-982B-BF52E44EA6A3}" type="pres">
      <dgm:prSet presAssocID="{E2BF4620-20C4-42D4-945A-0AB413586E82}" presName="arrowAndChildren" presStyleCnt="0"/>
      <dgm:spPr/>
    </dgm:pt>
    <dgm:pt modelId="{089A5470-269F-4602-8073-8CAA26FBDDF9}" type="pres">
      <dgm:prSet presAssocID="{E2BF4620-20C4-42D4-945A-0AB413586E82}" presName="parentTextArrow" presStyleLbl="node1" presStyleIdx="0" presStyleCnt="3"/>
      <dgm:spPr/>
      <dgm:t>
        <a:bodyPr/>
        <a:lstStyle/>
        <a:p>
          <a:endParaRPr lang="zh-TW" altLang="en-US"/>
        </a:p>
      </dgm:t>
    </dgm:pt>
    <dgm:pt modelId="{DBE2733A-7DFE-4F22-862A-EE3ECA34010E}" type="pres">
      <dgm:prSet presAssocID="{E2BF4620-20C4-42D4-945A-0AB413586E82}" presName="arrow" presStyleLbl="node1" presStyleIdx="1" presStyleCnt="3"/>
      <dgm:spPr/>
      <dgm:t>
        <a:bodyPr/>
        <a:lstStyle/>
        <a:p>
          <a:endParaRPr lang="zh-TW" altLang="en-US"/>
        </a:p>
      </dgm:t>
    </dgm:pt>
    <dgm:pt modelId="{42A07FB6-9B7C-4B4B-B41D-3132CFBAE369}" type="pres">
      <dgm:prSet presAssocID="{E2BF4620-20C4-42D4-945A-0AB413586E82}" presName="descendantArrow" presStyleCnt="0"/>
      <dgm:spPr/>
    </dgm:pt>
    <dgm:pt modelId="{46A203EB-E970-4F0A-AF73-4082A7635DFC}" type="pres">
      <dgm:prSet presAssocID="{C2EBDE44-E05D-4094-9A40-94A12D100DDC}" presName="childTextArrow" presStyleLbl="fgAccFollowNode1" presStyleIdx="2" presStyleCnt="5">
        <dgm:presLayoutVars>
          <dgm:bulletEnabled val="1"/>
        </dgm:presLayoutVars>
      </dgm:prSet>
      <dgm:spPr/>
      <dgm:t>
        <a:bodyPr/>
        <a:lstStyle/>
        <a:p>
          <a:endParaRPr lang="zh-TW" altLang="en-US"/>
        </a:p>
      </dgm:t>
    </dgm:pt>
    <dgm:pt modelId="{0B87E903-5927-44B2-AAF7-86710D727C56}" type="pres">
      <dgm:prSet presAssocID="{F2226B9B-CA79-4F53-9FD9-6ED9C341CCF2}" presName="sp" presStyleCnt="0"/>
      <dgm:spPr/>
    </dgm:pt>
    <dgm:pt modelId="{19A671F2-9EA1-4F73-A9AD-1070833ED16A}" type="pres">
      <dgm:prSet presAssocID="{6C5FE878-3F62-4538-B2B4-0888E3777580}" presName="arrowAndChildren" presStyleCnt="0"/>
      <dgm:spPr/>
    </dgm:pt>
    <dgm:pt modelId="{8A568B90-5CA8-4D0E-AD80-48D6D53FD9E7}" type="pres">
      <dgm:prSet presAssocID="{6C5FE878-3F62-4538-B2B4-0888E3777580}" presName="parentTextArrow" presStyleLbl="node1" presStyleIdx="1" presStyleCnt="3"/>
      <dgm:spPr/>
      <dgm:t>
        <a:bodyPr/>
        <a:lstStyle/>
        <a:p>
          <a:endParaRPr lang="zh-TW" altLang="en-US"/>
        </a:p>
      </dgm:t>
    </dgm:pt>
    <dgm:pt modelId="{72B1ACE3-96E3-4BFD-B4C2-6B0BC783E9F3}" type="pres">
      <dgm:prSet presAssocID="{6C5FE878-3F62-4538-B2B4-0888E3777580}" presName="arrow" presStyleLbl="node1" presStyleIdx="2" presStyleCnt="3"/>
      <dgm:spPr/>
      <dgm:t>
        <a:bodyPr/>
        <a:lstStyle/>
        <a:p>
          <a:endParaRPr lang="zh-TW" altLang="en-US"/>
        </a:p>
      </dgm:t>
    </dgm:pt>
    <dgm:pt modelId="{07204E36-3A00-4BBC-B0FA-7CFB99590B32}" type="pres">
      <dgm:prSet presAssocID="{6C5FE878-3F62-4538-B2B4-0888E3777580}" presName="descendantArrow" presStyleCnt="0"/>
      <dgm:spPr/>
    </dgm:pt>
    <dgm:pt modelId="{02C726D2-0AD4-4937-B780-1215E52AC473}" type="pres">
      <dgm:prSet presAssocID="{37880F03-5A34-4B82-8ABA-5B59A1A377DE}" presName="childTextArrow" presStyleLbl="fgAccFollowNode1" presStyleIdx="3" presStyleCnt="5">
        <dgm:presLayoutVars>
          <dgm:bulletEnabled val="1"/>
        </dgm:presLayoutVars>
      </dgm:prSet>
      <dgm:spPr/>
      <dgm:t>
        <a:bodyPr/>
        <a:lstStyle/>
        <a:p>
          <a:endParaRPr lang="zh-TW" altLang="en-US"/>
        </a:p>
      </dgm:t>
    </dgm:pt>
    <dgm:pt modelId="{15E2C33F-CAB1-4AE3-A8AF-6BAD381409BC}" type="pres">
      <dgm:prSet presAssocID="{FDA62B47-015B-457F-BF79-795FB699F676}" presName="childTextArrow" presStyleLbl="fgAccFollowNode1" presStyleIdx="4" presStyleCnt="5">
        <dgm:presLayoutVars>
          <dgm:bulletEnabled val="1"/>
        </dgm:presLayoutVars>
      </dgm:prSet>
      <dgm:spPr/>
      <dgm:t>
        <a:bodyPr/>
        <a:lstStyle/>
        <a:p>
          <a:endParaRPr lang="zh-TW" altLang="en-US"/>
        </a:p>
      </dgm:t>
    </dgm:pt>
  </dgm:ptLst>
  <dgm:cxnLst>
    <dgm:cxn modelId="{AAA5481C-543F-400B-AC1E-64D3ACDD4F69}" type="presOf" srcId="{6C5FE878-3F62-4538-B2B4-0888E3777580}" destId="{8A568B90-5CA8-4D0E-AD80-48D6D53FD9E7}" srcOrd="0" destOrd="0" presId="urn:microsoft.com/office/officeart/2005/8/layout/process4"/>
    <dgm:cxn modelId="{DAA6A02D-A88B-4917-8524-BEE08D211A99}" type="presOf" srcId="{818B59EE-E8C7-4548-830E-3E38326C8FF5}" destId="{50DB277C-D4E0-4FB1-90F2-17A7701906F2}" srcOrd="0" destOrd="0" presId="urn:microsoft.com/office/officeart/2005/8/layout/process4"/>
    <dgm:cxn modelId="{E5FE7425-2CCD-476D-9C4E-DB5ABA51BFE1}" type="presOf" srcId="{E2BF4620-20C4-42D4-945A-0AB413586E82}" destId="{089A5470-269F-4602-8073-8CAA26FBDDF9}" srcOrd="0" destOrd="0" presId="urn:microsoft.com/office/officeart/2005/8/layout/process4"/>
    <dgm:cxn modelId="{5FE2F5F9-D6C2-4C15-844E-76F2AD5CD713}" type="presOf" srcId="{FDA62B47-015B-457F-BF79-795FB699F676}" destId="{15E2C33F-CAB1-4AE3-A8AF-6BAD381409BC}" srcOrd="0" destOrd="0" presId="urn:microsoft.com/office/officeart/2005/8/layout/process4"/>
    <dgm:cxn modelId="{4526CC4A-EA94-4011-8695-E4A35130E23B}" type="presOf" srcId="{E49C4131-C8CD-4253-A7C6-1EE269E5BFC7}" destId="{28648B4B-F9AB-4DF7-996E-37DEEC5ACC6D}" srcOrd="0" destOrd="0" presId="urn:microsoft.com/office/officeart/2005/8/layout/process4"/>
    <dgm:cxn modelId="{FAB6A2D7-0A49-4557-B7C7-7BD9291BA4CA}" srcId="{0F922708-BC84-4B5E-A434-6A879F29DA64}" destId="{818B59EE-E8C7-4548-830E-3E38326C8FF5}" srcOrd="2" destOrd="0" parTransId="{BBE106B3-6FC5-4B19-A4FC-C5A6550D6A92}" sibTransId="{BE9D657D-012D-4789-B453-824830552AF2}"/>
    <dgm:cxn modelId="{76F490A2-B279-409A-B033-6E11F498561B}" type="presOf" srcId="{6C5FE878-3F62-4538-B2B4-0888E3777580}" destId="{72B1ACE3-96E3-4BFD-B4C2-6B0BC783E9F3}" srcOrd="1" destOrd="0" presId="urn:microsoft.com/office/officeart/2005/8/layout/process4"/>
    <dgm:cxn modelId="{0775F443-801D-48E0-B47C-2D8EC93CEAD6}" type="presOf" srcId="{0F922708-BC84-4B5E-A434-6A879F29DA64}" destId="{7955D086-FFC5-4462-9BE4-D659D2439754}" srcOrd="0" destOrd="0" presId="urn:microsoft.com/office/officeart/2005/8/layout/process4"/>
    <dgm:cxn modelId="{92E03DA7-F636-4DAC-A3EF-2C8E183A46A1}" srcId="{818B59EE-E8C7-4548-830E-3E38326C8FF5}" destId="{E49C4131-C8CD-4253-A7C6-1EE269E5BFC7}" srcOrd="1" destOrd="0" parTransId="{DF52BC9B-DFF2-47CB-89BE-E9A8F29457C1}" sibTransId="{98364C91-DC0B-4E73-88F6-3C4E475480A2}"/>
    <dgm:cxn modelId="{F12B43F8-7BC1-4192-A072-9806B7511C0B}" type="presOf" srcId="{895400C0-5278-43EE-9787-6DFA44D83CA6}" destId="{F4550A1F-FB06-4993-B867-3B9928563622}" srcOrd="0" destOrd="0" presId="urn:microsoft.com/office/officeart/2005/8/layout/process4"/>
    <dgm:cxn modelId="{F03E7459-B759-4548-BC8D-B8BBE4C11F96}" srcId="{6C5FE878-3F62-4538-B2B4-0888E3777580}" destId="{37880F03-5A34-4B82-8ABA-5B59A1A377DE}" srcOrd="0" destOrd="0" parTransId="{53EE7F87-57FF-4D57-91AE-28B77DFF67AC}" sibTransId="{930735E6-D2A0-4231-A422-23C719D74C26}"/>
    <dgm:cxn modelId="{69696CA5-D9A6-4A1A-A81A-82AD611F31E5}" type="presOf" srcId="{E2BF4620-20C4-42D4-945A-0AB413586E82}" destId="{DBE2733A-7DFE-4F22-862A-EE3ECA34010E}" srcOrd="1" destOrd="0" presId="urn:microsoft.com/office/officeart/2005/8/layout/process4"/>
    <dgm:cxn modelId="{D0F44258-C8E4-4549-9D9B-8C375F485F02}" srcId="{818B59EE-E8C7-4548-830E-3E38326C8FF5}" destId="{895400C0-5278-43EE-9787-6DFA44D83CA6}" srcOrd="0" destOrd="0" parTransId="{4EA4A1B4-8AA4-4013-87EC-71696721314C}" sibTransId="{B1D797BE-FDD0-4007-ACCF-20FCE1D89EDA}"/>
    <dgm:cxn modelId="{2937A468-A6E1-4CCD-8CEF-70E5CFE88726}" type="presOf" srcId="{C2EBDE44-E05D-4094-9A40-94A12D100DDC}" destId="{46A203EB-E970-4F0A-AF73-4082A7635DFC}" srcOrd="0" destOrd="0" presId="urn:microsoft.com/office/officeart/2005/8/layout/process4"/>
    <dgm:cxn modelId="{1F21A57C-AAA6-4656-A786-0E69C32BA336}" type="presOf" srcId="{37880F03-5A34-4B82-8ABA-5B59A1A377DE}" destId="{02C726D2-0AD4-4937-B780-1215E52AC473}" srcOrd="0" destOrd="0" presId="urn:microsoft.com/office/officeart/2005/8/layout/process4"/>
    <dgm:cxn modelId="{52874387-7E24-454A-AE5F-A2BF4DC4FD80}" srcId="{0F922708-BC84-4B5E-A434-6A879F29DA64}" destId="{E2BF4620-20C4-42D4-945A-0AB413586E82}" srcOrd="1" destOrd="0" parTransId="{95A66C7E-1C9C-4E56-A029-40824DDABE12}" sibTransId="{EB19053E-0B86-4E2A-A411-258F50896163}"/>
    <dgm:cxn modelId="{4229A21A-5F38-402B-A3E2-9611E6CF1CFC}" srcId="{E2BF4620-20C4-42D4-945A-0AB413586E82}" destId="{C2EBDE44-E05D-4094-9A40-94A12D100DDC}" srcOrd="0" destOrd="0" parTransId="{FEA89434-1E33-4666-BF22-721C12E4913D}" sibTransId="{4A862CF5-25FF-4043-8C38-53FD2F24D136}"/>
    <dgm:cxn modelId="{30C1BCE6-CB80-41C3-B1EE-61BDA3AAE53F}" type="presOf" srcId="{818B59EE-E8C7-4548-830E-3E38326C8FF5}" destId="{682252E9-291D-4B71-BCF5-61DF5579F757}" srcOrd="1" destOrd="0" presId="urn:microsoft.com/office/officeart/2005/8/layout/process4"/>
    <dgm:cxn modelId="{10D7ADFB-35B4-400D-9F94-99E5448A19FB}" srcId="{0F922708-BC84-4B5E-A434-6A879F29DA64}" destId="{6C5FE878-3F62-4538-B2B4-0888E3777580}" srcOrd="0" destOrd="0" parTransId="{31126E0E-E0F0-4827-ABA0-0E862B5A7725}" sibTransId="{F2226B9B-CA79-4F53-9FD9-6ED9C341CCF2}"/>
    <dgm:cxn modelId="{E0F3ED2C-0871-48D6-9466-54B256DE1C8B}" srcId="{6C5FE878-3F62-4538-B2B4-0888E3777580}" destId="{FDA62B47-015B-457F-BF79-795FB699F676}" srcOrd="1" destOrd="0" parTransId="{A0C2CF49-B0D1-4F10-8A40-EDAA59A7D3F6}" sibTransId="{E3A261A6-3921-4DFD-851E-1FEBB10351E5}"/>
    <dgm:cxn modelId="{B0E54D85-340F-428A-B888-34775ED7ECE9}" type="presParOf" srcId="{7955D086-FFC5-4462-9BE4-D659D2439754}" destId="{DBF7B5EB-33C2-4DD9-B61C-944C08165C7A}" srcOrd="0" destOrd="0" presId="urn:microsoft.com/office/officeart/2005/8/layout/process4"/>
    <dgm:cxn modelId="{4CBBA98D-FF1B-4849-8AB8-AFC62B1AD557}" type="presParOf" srcId="{DBF7B5EB-33C2-4DD9-B61C-944C08165C7A}" destId="{50DB277C-D4E0-4FB1-90F2-17A7701906F2}" srcOrd="0" destOrd="0" presId="urn:microsoft.com/office/officeart/2005/8/layout/process4"/>
    <dgm:cxn modelId="{28380D1B-D8E0-462C-9D4F-0294A6511C83}" type="presParOf" srcId="{DBF7B5EB-33C2-4DD9-B61C-944C08165C7A}" destId="{682252E9-291D-4B71-BCF5-61DF5579F757}" srcOrd="1" destOrd="0" presId="urn:microsoft.com/office/officeart/2005/8/layout/process4"/>
    <dgm:cxn modelId="{062FA04B-10AD-479A-9393-B0BAE766E67B}" type="presParOf" srcId="{DBF7B5EB-33C2-4DD9-B61C-944C08165C7A}" destId="{B25B480A-BCC8-402E-9930-DA46B4D3E91E}" srcOrd="2" destOrd="0" presId="urn:microsoft.com/office/officeart/2005/8/layout/process4"/>
    <dgm:cxn modelId="{9394F726-B3B4-4396-BAB3-42B3F67C664C}" type="presParOf" srcId="{B25B480A-BCC8-402E-9930-DA46B4D3E91E}" destId="{F4550A1F-FB06-4993-B867-3B9928563622}" srcOrd="0" destOrd="0" presId="urn:microsoft.com/office/officeart/2005/8/layout/process4"/>
    <dgm:cxn modelId="{2677A811-A7A7-43CA-B480-ED62EC9CD565}" type="presParOf" srcId="{B25B480A-BCC8-402E-9930-DA46B4D3E91E}" destId="{28648B4B-F9AB-4DF7-996E-37DEEC5ACC6D}" srcOrd="1" destOrd="0" presId="urn:microsoft.com/office/officeart/2005/8/layout/process4"/>
    <dgm:cxn modelId="{EC76BBE9-6949-4ABC-ABCD-A323A961BD14}" type="presParOf" srcId="{7955D086-FFC5-4462-9BE4-D659D2439754}" destId="{2EB011A1-B1CB-48B5-8176-137B46DA7C8A}" srcOrd="1" destOrd="0" presId="urn:microsoft.com/office/officeart/2005/8/layout/process4"/>
    <dgm:cxn modelId="{8A87AD97-D09E-49A4-B3E0-6F29C20CA1D0}" type="presParOf" srcId="{7955D086-FFC5-4462-9BE4-D659D2439754}" destId="{08D627C0-862F-409D-982B-BF52E44EA6A3}" srcOrd="2" destOrd="0" presId="urn:microsoft.com/office/officeart/2005/8/layout/process4"/>
    <dgm:cxn modelId="{FE3DD7B9-AC01-4BE5-99F7-94C8B49BDDDF}" type="presParOf" srcId="{08D627C0-862F-409D-982B-BF52E44EA6A3}" destId="{089A5470-269F-4602-8073-8CAA26FBDDF9}" srcOrd="0" destOrd="0" presId="urn:microsoft.com/office/officeart/2005/8/layout/process4"/>
    <dgm:cxn modelId="{3A21F68B-2DF8-40E9-8606-E30081B916BD}" type="presParOf" srcId="{08D627C0-862F-409D-982B-BF52E44EA6A3}" destId="{DBE2733A-7DFE-4F22-862A-EE3ECA34010E}" srcOrd="1" destOrd="0" presId="urn:microsoft.com/office/officeart/2005/8/layout/process4"/>
    <dgm:cxn modelId="{0BAF7B13-DFBF-4AA2-8FE8-62A8A3E89F8C}" type="presParOf" srcId="{08D627C0-862F-409D-982B-BF52E44EA6A3}" destId="{42A07FB6-9B7C-4B4B-B41D-3132CFBAE369}" srcOrd="2" destOrd="0" presId="urn:microsoft.com/office/officeart/2005/8/layout/process4"/>
    <dgm:cxn modelId="{5DCD9254-7D55-4C49-BEE1-1CF0C8194FA9}" type="presParOf" srcId="{42A07FB6-9B7C-4B4B-B41D-3132CFBAE369}" destId="{46A203EB-E970-4F0A-AF73-4082A7635DFC}" srcOrd="0" destOrd="0" presId="urn:microsoft.com/office/officeart/2005/8/layout/process4"/>
    <dgm:cxn modelId="{DA02EFE7-9D74-4D9A-9B5C-00995EF436B2}" type="presParOf" srcId="{7955D086-FFC5-4462-9BE4-D659D2439754}" destId="{0B87E903-5927-44B2-AAF7-86710D727C56}" srcOrd="3" destOrd="0" presId="urn:microsoft.com/office/officeart/2005/8/layout/process4"/>
    <dgm:cxn modelId="{00A9495E-499A-4877-9AF0-104A54AD3347}" type="presParOf" srcId="{7955D086-FFC5-4462-9BE4-D659D2439754}" destId="{19A671F2-9EA1-4F73-A9AD-1070833ED16A}" srcOrd="4" destOrd="0" presId="urn:microsoft.com/office/officeart/2005/8/layout/process4"/>
    <dgm:cxn modelId="{3E1D78C7-D3CA-4888-ABAE-88404B9311DF}" type="presParOf" srcId="{19A671F2-9EA1-4F73-A9AD-1070833ED16A}" destId="{8A568B90-5CA8-4D0E-AD80-48D6D53FD9E7}" srcOrd="0" destOrd="0" presId="urn:microsoft.com/office/officeart/2005/8/layout/process4"/>
    <dgm:cxn modelId="{6C1D4F31-E949-487D-998D-BADE7E2F4088}" type="presParOf" srcId="{19A671F2-9EA1-4F73-A9AD-1070833ED16A}" destId="{72B1ACE3-96E3-4BFD-B4C2-6B0BC783E9F3}" srcOrd="1" destOrd="0" presId="urn:microsoft.com/office/officeart/2005/8/layout/process4"/>
    <dgm:cxn modelId="{01CF0C56-4291-4993-871F-0BFCCD09E31C}" type="presParOf" srcId="{19A671F2-9EA1-4F73-A9AD-1070833ED16A}" destId="{07204E36-3A00-4BBC-B0FA-7CFB99590B32}" srcOrd="2" destOrd="0" presId="urn:microsoft.com/office/officeart/2005/8/layout/process4"/>
    <dgm:cxn modelId="{AF5473B3-4A1C-4ED7-8A03-1087AA132F5A}" type="presParOf" srcId="{07204E36-3A00-4BBC-B0FA-7CFB99590B32}" destId="{02C726D2-0AD4-4937-B780-1215E52AC473}" srcOrd="0" destOrd="0" presId="urn:microsoft.com/office/officeart/2005/8/layout/process4"/>
    <dgm:cxn modelId="{FCEA74A7-4605-42E1-8503-491BF2B1FDA9}" type="presParOf" srcId="{07204E36-3A00-4BBC-B0FA-7CFB99590B32}" destId="{15E2C33F-CAB1-4AE3-A8AF-6BAD381409BC}" srcOrd="1" destOrd="0" presId="urn:microsoft.com/office/officeart/2005/8/layout/process4"/>
  </dgm:cxnLst>
  <dgm:bg/>
  <dgm:whole>
    <a:ln>
      <a:solidFill>
        <a:schemeClr val="accent1"/>
      </a:solidFill>
    </a:ln>
    <a:effectLst/>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2B45E685-EE0F-4A98-89D7-7E12E0745A10}"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zh-TW" altLang="en-US"/>
        </a:p>
      </dgm:t>
    </dgm:pt>
    <dgm:pt modelId="{7E8D748B-067F-4EF3-AA8D-C38CB8A621DF}">
      <dgm:prSet phldrT="[文字]" custT="1"/>
      <dgm:spPr/>
      <dgm:t>
        <a:bodyPr/>
        <a:lstStyle/>
        <a:p>
          <a:r>
            <a:rPr lang="en-US" altLang="zh-TW" sz="4000" dirty="0" err="1" smtClean="0"/>
            <a:t>Takt</a:t>
          </a:r>
          <a:r>
            <a:rPr lang="en-US" altLang="zh-TW" sz="4000" dirty="0" smtClean="0"/>
            <a:t> time</a:t>
          </a:r>
          <a:endParaRPr lang="zh-TW" altLang="en-US" sz="4000" dirty="0"/>
        </a:p>
      </dgm:t>
    </dgm:pt>
    <dgm:pt modelId="{A464E2A9-A942-4618-880B-1FA9AA69DEE5}" type="parTrans" cxnId="{E631CD4A-0410-4105-BDBD-D860BFE57E97}">
      <dgm:prSet/>
      <dgm:spPr/>
      <dgm:t>
        <a:bodyPr/>
        <a:lstStyle/>
        <a:p>
          <a:endParaRPr lang="zh-TW" altLang="en-US"/>
        </a:p>
      </dgm:t>
    </dgm:pt>
    <dgm:pt modelId="{9751B3F7-8A66-49D6-BD6F-6461CEB63580}" type="sibTrans" cxnId="{E631CD4A-0410-4105-BDBD-D860BFE57E97}">
      <dgm:prSet/>
      <dgm:spPr/>
      <dgm:t>
        <a:bodyPr/>
        <a:lstStyle/>
        <a:p>
          <a:endParaRPr lang="zh-TW" altLang="en-US"/>
        </a:p>
      </dgm:t>
    </dgm:pt>
    <dgm:pt modelId="{7F8828F6-266A-4641-8825-028FAF4A20A7}">
      <dgm:prSet custT="1"/>
      <dgm:spPr/>
      <dgm:t>
        <a:bodyPr/>
        <a:lstStyle/>
        <a:p>
          <a:r>
            <a:rPr lang="zh-TW" altLang="en-US" sz="2800" dirty="0" smtClean="0">
              <a:solidFill>
                <a:srgbClr val="FF0000"/>
              </a:solidFill>
            </a:rPr>
            <a:t>可符合顧客要求的週期時間</a:t>
          </a:r>
          <a:endParaRPr lang="zh-TW" altLang="en-US" sz="2800" dirty="0"/>
        </a:p>
      </dgm:t>
    </dgm:pt>
    <dgm:pt modelId="{023F8E17-B3C5-45DC-A16E-93F1B2FEC707}" type="parTrans" cxnId="{D8914197-8713-4950-B749-9E1FE0F0F800}">
      <dgm:prSet/>
      <dgm:spPr/>
      <dgm:t>
        <a:bodyPr/>
        <a:lstStyle/>
        <a:p>
          <a:endParaRPr lang="zh-TW" altLang="en-US"/>
        </a:p>
      </dgm:t>
    </dgm:pt>
    <dgm:pt modelId="{86EEE653-7C70-4B90-BD1F-AB7F81641DD5}" type="sibTrans" cxnId="{D8914197-8713-4950-B749-9E1FE0F0F800}">
      <dgm:prSet/>
      <dgm:spPr/>
      <dgm:t>
        <a:bodyPr/>
        <a:lstStyle/>
        <a:p>
          <a:endParaRPr lang="zh-TW" altLang="en-US"/>
        </a:p>
      </dgm:t>
    </dgm:pt>
    <dgm:pt modelId="{9B8AFAAB-8BF5-4F9D-BCB8-B7A4AE327C97}">
      <dgm:prSet custT="1"/>
      <dgm:spPr/>
      <dgm:t>
        <a:bodyPr/>
        <a:lstStyle/>
        <a:p>
          <a:r>
            <a:rPr lang="en-US" altLang="zh-TW" sz="2800" dirty="0" err="1" smtClean="0"/>
            <a:t>Takt</a:t>
          </a:r>
          <a:r>
            <a:rPr lang="en-US" altLang="zh-TW" sz="2800" dirty="0" smtClean="0"/>
            <a:t> </a:t>
          </a:r>
          <a:r>
            <a:rPr lang="zh-TW" altLang="zh-TW" sz="2800" dirty="0" smtClean="0"/>
            <a:t>源自德文</a:t>
          </a:r>
          <a:r>
            <a:rPr lang="zh-TW" altLang="en-US" sz="2800" dirty="0" smtClean="0"/>
            <a:t>，</a:t>
          </a:r>
          <a:r>
            <a:rPr lang="zh-TW" altLang="zh-TW" sz="2800" dirty="0" smtClean="0"/>
            <a:t>其意為指揮棒</a:t>
          </a:r>
          <a:endParaRPr lang="zh-TW" altLang="en-US" sz="2800" dirty="0"/>
        </a:p>
      </dgm:t>
    </dgm:pt>
    <dgm:pt modelId="{34764FCD-1165-41D4-9A6D-1FE55D50EDAB}" type="sibTrans" cxnId="{4722546E-AA0B-46F4-BE75-CDA36125D9EE}">
      <dgm:prSet/>
      <dgm:spPr/>
      <dgm:t>
        <a:bodyPr/>
        <a:lstStyle/>
        <a:p>
          <a:endParaRPr lang="zh-TW" altLang="en-US"/>
        </a:p>
      </dgm:t>
    </dgm:pt>
    <dgm:pt modelId="{786C5E25-10F2-4B72-92F1-56E593888E98}" type="parTrans" cxnId="{4722546E-AA0B-46F4-BE75-CDA36125D9EE}">
      <dgm:prSet/>
      <dgm:spPr/>
      <dgm:t>
        <a:bodyPr/>
        <a:lstStyle/>
        <a:p>
          <a:endParaRPr lang="zh-TW" altLang="en-US"/>
        </a:p>
      </dgm:t>
    </dgm:pt>
    <dgm:pt modelId="{BC4635B7-3424-439A-8DEC-2DA7B83520CA}">
      <dgm:prSet custT="1"/>
      <dgm:spPr/>
      <dgm:t>
        <a:bodyPr/>
        <a:lstStyle/>
        <a:p>
          <a:r>
            <a:rPr lang="zh-TW" altLang="en-US" sz="2800" dirty="0" smtClean="0"/>
            <a:t>節拍時間</a:t>
          </a:r>
          <a:endParaRPr lang="zh-TW" altLang="en-US" sz="2800" dirty="0"/>
        </a:p>
      </dgm:t>
    </dgm:pt>
    <dgm:pt modelId="{BB722137-FBE3-446F-BC2B-AA25BE480A22}" type="sibTrans" cxnId="{A92C12D6-B98A-4643-903A-5226D3F2E8CA}">
      <dgm:prSet/>
      <dgm:spPr/>
      <dgm:t>
        <a:bodyPr/>
        <a:lstStyle/>
        <a:p>
          <a:endParaRPr lang="zh-TW" altLang="en-US"/>
        </a:p>
      </dgm:t>
    </dgm:pt>
    <dgm:pt modelId="{7D7B02D6-D986-4E57-85C0-3AAF695B6DA4}" type="parTrans" cxnId="{A92C12D6-B98A-4643-903A-5226D3F2E8CA}">
      <dgm:prSet/>
      <dgm:spPr/>
      <dgm:t>
        <a:bodyPr/>
        <a:lstStyle/>
        <a:p>
          <a:endParaRPr lang="zh-TW" altLang="en-US"/>
        </a:p>
      </dgm:t>
    </dgm:pt>
    <dgm:pt modelId="{9FA1539C-4C19-45EC-893E-38DF22115A79}">
      <dgm:prSet custT="1"/>
      <dgm:spPr/>
      <dgm:t>
        <a:bodyPr/>
        <a:lstStyle/>
        <a:p>
          <a:r>
            <a:rPr lang="en-US" altLang="zh-TW" sz="2800" dirty="0" smtClean="0"/>
            <a:t>TPS</a:t>
          </a:r>
          <a:r>
            <a:rPr lang="zh-TW" altLang="en-US" sz="2800" dirty="0" smtClean="0"/>
            <a:t>豐田生產系統中觀念之一</a:t>
          </a:r>
          <a:endParaRPr lang="zh-TW" altLang="en-US" sz="2800" dirty="0"/>
        </a:p>
      </dgm:t>
    </dgm:pt>
    <dgm:pt modelId="{8424C343-B2C2-4DBE-A467-C6F6FF6994DE}" type="sibTrans" cxnId="{8D9D06F1-EFE2-46F7-BF6C-5D668D0AB3EA}">
      <dgm:prSet/>
      <dgm:spPr/>
      <dgm:t>
        <a:bodyPr/>
        <a:lstStyle/>
        <a:p>
          <a:endParaRPr lang="zh-TW" altLang="en-US"/>
        </a:p>
      </dgm:t>
    </dgm:pt>
    <dgm:pt modelId="{B8796CE3-97D8-488F-A8DD-9AC6C317241E}" type="parTrans" cxnId="{8D9D06F1-EFE2-46F7-BF6C-5D668D0AB3EA}">
      <dgm:prSet/>
      <dgm:spPr/>
      <dgm:t>
        <a:bodyPr/>
        <a:lstStyle/>
        <a:p>
          <a:endParaRPr lang="zh-TW" altLang="en-US"/>
        </a:p>
      </dgm:t>
    </dgm:pt>
    <dgm:pt modelId="{FAE5ED4E-18BB-4D58-9573-5DB11ACDF3F1}">
      <dgm:prSet custT="1"/>
      <dgm:spPr/>
      <dgm:t>
        <a:bodyPr/>
        <a:lstStyle/>
        <a:p>
          <a:endParaRPr lang="zh-TW" altLang="en-US" sz="2800" dirty="0"/>
        </a:p>
      </dgm:t>
    </dgm:pt>
    <dgm:pt modelId="{5D17CCF7-AD20-4770-85BA-75DAC6604055}" type="parTrans" cxnId="{C0709386-BC53-4092-AACB-F3A50A748199}">
      <dgm:prSet/>
      <dgm:spPr/>
      <dgm:t>
        <a:bodyPr/>
        <a:lstStyle/>
        <a:p>
          <a:endParaRPr lang="zh-TW" altLang="en-US"/>
        </a:p>
      </dgm:t>
    </dgm:pt>
    <dgm:pt modelId="{3D95BE3A-B72A-4780-B6FD-AA5DB8049D88}" type="sibTrans" cxnId="{C0709386-BC53-4092-AACB-F3A50A748199}">
      <dgm:prSet/>
      <dgm:spPr/>
      <dgm:t>
        <a:bodyPr/>
        <a:lstStyle/>
        <a:p>
          <a:endParaRPr lang="zh-TW" altLang="en-US"/>
        </a:p>
      </dgm:t>
    </dgm:pt>
    <dgm:pt modelId="{44F8C165-7924-4474-BB05-B8F4B78513CE}">
      <dgm:prSet custT="1"/>
      <dgm:spPr/>
      <dgm:t>
        <a:bodyPr/>
        <a:lstStyle/>
        <a:p>
          <a:endParaRPr lang="zh-TW" altLang="en-US" sz="2800" dirty="0"/>
        </a:p>
      </dgm:t>
    </dgm:pt>
    <dgm:pt modelId="{C10153B2-A810-410C-9B5A-376FA04BE20F}" type="parTrans" cxnId="{7B9A1C53-2430-4CDD-B927-2CB9C350A9E6}">
      <dgm:prSet/>
      <dgm:spPr/>
      <dgm:t>
        <a:bodyPr/>
        <a:lstStyle/>
        <a:p>
          <a:endParaRPr lang="zh-TW" altLang="en-US"/>
        </a:p>
      </dgm:t>
    </dgm:pt>
    <dgm:pt modelId="{BAD21982-EE90-48CE-8BE8-AF4BC42EF9CA}" type="sibTrans" cxnId="{7B9A1C53-2430-4CDD-B927-2CB9C350A9E6}">
      <dgm:prSet/>
      <dgm:spPr/>
      <dgm:t>
        <a:bodyPr/>
        <a:lstStyle/>
        <a:p>
          <a:endParaRPr lang="zh-TW" altLang="en-US"/>
        </a:p>
      </dgm:t>
    </dgm:pt>
    <dgm:pt modelId="{5F43C324-11DD-42AD-8712-B94F0BE887BA}">
      <dgm:prSet custT="1"/>
      <dgm:spPr/>
      <dgm:t>
        <a:bodyPr/>
        <a:lstStyle/>
        <a:p>
          <a:endParaRPr lang="zh-TW" altLang="en-US" sz="2800" dirty="0"/>
        </a:p>
      </dgm:t>
    </dgm:pt>
    <dgm:pt modelId="{6AE49AF1-1C77-428E-ACA7-B01DC211CE01}" type="parTrans" cxnId="{49382634-51CF-4414-91EC-D407D7F81A03}">
      <dgm:prSet/>
      <dgm:spPr/>
    </dgm:pt>
    <dgm:pt modelId="{5A162E10-0427-472C-A4CD-201566A0F988}" type="sibTrans" cxnId="{49382634-51CF-4414-91EC-D407D7F81A03}">
      <dgm:prSet/>
      <dgm:spPr/>
    </dgm:pt>
    <dgm:pt modelId="{55B600B1-A140-4BA2-B03B-CB400F9C41F5}" type="pres">
      <dgm:prSet presAssocID="{2B45E685-EE0F-4A98-89D7-7E12E0745A10}" presName="linear" presStyleCnt="0">
        <dgm:presLayoutVars>
          <dgm:dir/>
          <dgm:animLvl val="lvl"/>
          <dgm:resizeHandles val="exact"/>
        </dgm:presLayoutVars>
      </dgm:prSet>
      <dgm:spPr/>
      <dgm:t>
        <a:bodyPr/>
        <a:lstStyle/>
        <a:p>
          <a:endParaRPr lang="zh-TW" altLang="en-US"/>
        </a:p>
      </dgm:t>
    </dgm:pt>
    <dgm:pt modelId="{18427320-DED8-4CCF-9D55-5C5064BED450}" type="pres">
      <dgm:prSet presAssocID="{7E8D748B-067F-4EF3-AA8D-C38CB8A621DF}" presName="parentLin" presStyleCnt="0"/>
      <dgm:spPr/>
    </dgm:pt>
    <dgm:pt modelId="{3ED955DB-07DB-4048-9BBD-39EFF40E151A}" type="pres">
      <dgm:prSet presAssocID="{7E8D748B-067F-4EF3-AA8D-C38CB8A621DF}" presName="parentLeftMargin" presStyleLbl="node1" presStyleIdx="0" presStyleCnt="1"/>
      <dgm:spPr/>
      <dgm:t>
        <a:bodyPr/>
        <a:lstStyle/>
        <a:p>
          <a:endParaRPr lang="zh-TW" altLang="en-US"/>
        </a:p>
      </dgm:t>
    </dgm:pt>
    <dgm:pt modelId="{FC537851-86CF-4770-86DC-3CA299849075}" type="pres">
      <dgm:prSet presAssocID="{7E8D748B-067F-4EF3-AA8D-C38CB8A621DF}" presName="parentText" presStyleLbl="node1" presStyleIdx="0" presStyleCnt="1">
        <dgm:presLayoutVars>
          <dgm:chMax val="0"/>
          <dgm:bulletEnabled val="1"/>
        </dgm:presLayoutVars>
      </dgm:prSet>
      <dgm:spPr/>
      <dgm:t>
        <a:bodyPr/>
        <a:lstStyle/>
        <a:p>
          <a:endParaRPr lang="zh-TW" altLang="en-US"/>
        </a:p>
      </dgm:t>
    </dgm:pt>
    <dgm:pt modelId="{11A6FEF1-6C42-4838-9124-307F17ADAA68}" type="pres">
      <dgm:prSet presAssocID="{7E8D748B-067F-4EF3-AA8D-C38CB8A621DF}" presName="negativeSpace" presStyleCnt="0"/>
      <dgm:spPr/>
    </dgm:pt>
    <dgm:pt modelId="{490FB3A7-1239-4E0E-B7A0-B84D7DE9DA49}" type="pres">
      <dgm:prSet presAssocID="{7E8D748B-067F-4EF3-AA8D-C38CB8A621DF}" presName="childText" presStyleLbl="conFgAcc1" presStyleIdx="0" presStyleCnt="1">
        <dgm:presLayoutVars>
          <dgm:bulletEnabled val="1"/>
        </dgm:presLayoutVars>
      </dgm:prSet>
      <dgm:spPr/>
      <dgm:t>
        <a:bodyPr/>
        <a:lstStyle/>
        <a:p>
          <a:endParaRPr lang="zh-TW" altLang="en-US"/>
        </a:p>
      </dgm:t>
    </dgm:pt>
  </dgm:ptLst>
  <dgm:cxnLst>
    <dgm:cxn modelId="{937461F0-01EA-461D-872F-7E9F101D7CE7}" type="presOf" srcId="{2B45E685-EE0F-4A98-89D7-7E12E0745A10}" destId="{55B600B1-A140-4BA2-B03B-CB400F9C41F5}" srcOrd="0" destOrd="0" presId="urn:microsoft.com/office/officeart/2005/8/layout/list1"/>
    <dgm:cxn modelId="{E631CD4A-0410-4105-BDBD-D860BFE57E97}" srcId="{2B45E685-EE0F-4A98-89D7-7E12E0745A10}" destId="{7E8D748B-067F-4EF3-AA8D-C38CB8A621DF}" srcOrd="0" destOrd="0" parTransId="{A464E2A9-A942-4618-880B-1FA9AA69DEE5}" sibTransId="{9751B3F7-8A66-49D6-BD6F-6461CEB63580}"/>
    <dgm:cxn modelId="{12FD2F2C-96BE-48B9-8E44-3D2D7B99E6B3}" type="presOf" srcId="{7E8D748B-067F-4EF3-AA8D-C38CB8A621DF}" destId="{3ED955DB-07DB-4048-9BBD-39EFF40E151A}" srcOrd="0" destOrd="0" presId="urn:microsoft.com/office/officeart/2005/8/layout/list1"/>
    <dgm:cxn modelId="{DEF51D2C-79D4-44B4-BADF-0A345D7F0239}" type="presOf" srcId="{7F8828F6-266A-4641-8825-028FAF4A20A7}" destId="{490FB3A7-1239-4E0E-B7A0-B84D7DE9DA49}" srcOrd="0" destOrd="0" presId="urn:microsoft.com/office/officeart/2005/8/layout/list1"/>
    <dgm:cxn modelId="{C0709386-BC53-4092-AACB-F3A50A748199}" srcId="{7E8D748B-067F-4EF3-AA8D-C38CB8A621DF}" destId="{FAE5ED4E-18BB-4D58-9573-5DB11ACDF3F1}" srcOrd="1" destOrd="0" parTransId="{5D17CCF7-AD20-4770-85BA-75DAC6604055}" sibTransId="{3D95BE3A-B72A-4780-B6FD-AA5DB8049D88}"/>
    <dgm:cxn modelId="{8D9D06F1-EFE2-46F7-BF6C-5D668D0AB3EA}" srcId="{7E8D748B-067F-4EF3-AA8D-C38CB8A621DF}" destId="{9FA1539C-4C19-45EC-893E-38DF22115A79}" srcOrd="6" destOrd="0" parTransId="{B8796CE3-97D8-488F-A8DD-9AC6C317241E}" sibTransId="{8424C343-B2C2-4DBE-A467-C6F6FF6994DE}"/>
    <dgm:cxn modelId="{A92C12D6-B98A-4643-903A-5226D3F2E8CA}" srcId="{7E8D748B-067F-4EF3-AA8D-C38CB8A621DF}" destId="{BC4635B7-3424-439A-8DEC-2DA7B83520CA}" srcOrd="4" destOrd="0" parTransId="{7D7B02D6-D986-4E57-85C0-3AAF695B6DA4}" sibTransId="{BB722137-FBE3-446F-BC2B-AA25BE480A22}"/>
    <dgm:cxn modelId="{E2359979-EA6A-40E6-9583-998B0D5A0D0F}" type="presOf" srcId="{7E8D748B-067F-4EF3-AA8D-C38CB8A621DF}" destId="{FC537851-86CF-4770-86DC-3CA299849075}" srcOrd="1" destOrd="0" presId="urn:microsoft.com/office/officeart/2005/8/layout/list1"/>
    <dgm:cxn modelId="{D8914197-8713-4950-B749-9E1FE0F0F800}" srcId="{7E8D748B-067F-4EF3-AA8D-C38CB8A621DF}" destId="{7F8828F6-266A-4641-8825-028FAF4A20A7}" srcOrd="0" destOrd="0" parTransId="{023F8E17-B3C5-45DC-A16E-93F1B2FEC707}" sibTransId="{86EEE653-7C70-4B90-BD1F-AB7F81641DD5}"/>
    <dgm:cxn modelId="{4722546E-AA0B-46F4-BE75-CDA36125D9EE}" srcId="{7E8D748B-067F-4EF3-AA8D-C38CB8A621DF}" destId="{9B8AFAAB-8BF5-4F9D-BCB8-B7A4AE327C97}" srcOrd="2" destOrd="0" parTransId="{786C5E25-10F2-4B72-92F1-56E593888E98}" sibTransId="{34764FCD-1165-41D4-9A6D-1FE55D50EDAB}"/>
    <dgm:cxn modelId="{0C096007-4855-4689-8483-2FAD4D651BAA}" type="presOf" srcId="{9B8AFAAB-8BF5-4F9D-BCB8-B7A4AE327C97}" destId="{490FB3A7-1239-4E0E-B7A0-B84D7DE9DA49}" srcOrd="0" destOrd="2" presId="urn:microsoft.com/office/officeart/2005/8/layout/list1"/>
    <dgm:cxn modelId="{43D1E885-1076-4BE3-811C-5C89719D63FA}" type="presOf" srcId="{5F43C324-11DD-42AD-8712-B94F0BE887BA}" destId="{490FB3A7-1239-4E0E-B7A0-B84D7DE9DA49}" srcOrd="0" destOrd="5" presId="urn:microsoft.com/office/officeart/2005/8/layout/list1"/>
    <dgm:cxn modelId="{8DF3A78E-ACC0-40FA-86D0-F153F28DF2D6}" type="presOf" srcId="{44F8C165-7924-4474-BB05-B8F4B78513CE}" destId="{490FB3A7-1239-4E0E-B7A0-B84D7DE9DA49}" srcOrd="0" destOrd="3" presId="urn:microsoft.com/office/officeart/2005/8/layout/list1"/>
    <dgm:cxn modelId="{DA29FB2E-3572-4B6C-AE00-47FB52B48E6F}" type="presOf" srcId="{FAE5ED4E-18BB-4D58-9573-5DB11ACDF3F1}" destId="{490FB3A7-1239-4E0E-B7A0-B84D7DE9DA49}" srcOrd="0" destOrd="1" presId="urn:microsoft.com/office/officeart/2005/8/layout/list1"/>
    <dgm:cxn modelId="{49382634-51CF-4414-91EC-D407D7F81A03}" srcId="{7E8D748B-067F-4EF3-AA8D-C38CB8A621DF}" destId="{5F43C324-11DD-42AD-8712-B94F0BE887BA}" srcOrd="5" destOrd="0" parTransId="{6AE49AF1-1C77-428E-ACA7-B01DC211CE01}" sibTransId="{5A162E10-0427-472C-A4CD-201566A0F988}"/>
    <dgm:cxn modelId="{2911B9CD-37D7-44DF-ACAB-2313992224BD}" type="presOf" srcId="{BC4635B7-3424-439A-8DEC-2DA7B83520CA}" destId="{490FB3A7-1239-4E0E-B7A0-B84D7DE9DA49}" srcOrd="0" destOrd="4" presId="urn:microsoft.com/office/officeart/2005/8/layout/list1"/>
    <dgm:cxn modelId="{026DD8C7-32CE-4D5A-9B4C-D48785283D2B}" type="presOf" srcId="{9FA1539C-4C19-45EC-893E-38DF22115A79}" destId="{490FB3A7-1239-4E0E-B7A0-B84D7DE9DA49}" srcOrd="0" destOrd="6" presId="urn:microsoft.com/office/officeart/2005/8/layout/list1"/>
    <dgm:cxn modelId="{7B9A1C53-2430-4CDD-B927-2CB9C350A9E6}" srcId="{7E8D748B-067F-4EF3-AA8D-C38CB8A621DF}" destId="{44F8C165-7924-4474-BB05-B8F4B78513CE}" srcOrd="3" destOrd="0" parTransId="{C10153B2-A810-410C-9B5A-376FA04BE20F}" sibTransId="{BAD21982-EE90-48CE-8BE8-AF4BC42EF9CA}"/>
    <dgm:cxn modelId="{50646A00-D966-496D-B1F9-D7EA881C1760}" type="presParOf" srcId="{55B600B1-A140-4BA2-B03B-CB400F9C41F5}" destId="{18427320-DED8-4CCF-9D55-5C5064BED450}" srcOrd="0" destOrd="0" presId="urn:microsoft.com/office/officeart/2005/8/layout/list1"/>
    <dgm:cxn modelId="{A58D8C81-5514-4135-8EB4-DEB5006EC92B}" type="presParOf" srcId="{18427320-DED8-4CCF-9D55-5C5064BED450}" destId="{3ED955DB-07DB-4048-9BBD-39EFF40E151A}" srcOrd="0" destOrd="0" presId="urn:microsoft.com/office/officeart/2005/8/layout/list1"/>
    <dgm:cxn modelId="{156D1028-41F5-4BB2-8C2C-3A214BD1D7B7}" type="presParOf" srcId="{18427320-DED8-4CCF-9D55-5C5064BED450}" destId="{FC537851-86CF-4770-86DC-3CA299849075}" srcOrd="1" destOrd="0" presId="urn:microsoft.com/office/officeart/2005/8/layout/list1"/>
    <dgm:cxn modelId="{C5AC18E9-4D2D-4AC1-99C7-3E527BCF0C10}" type="presParOf" srcId="{55B600B1-A140-4BA2-B03B-CB400F9C41F5}" destId="{11A6FEF1-6C42-4838-9124-307F17ADAA68}" srcOrd="1" destOrd="0" presId="urn:microsoft.com/office/officeart/2005/8/layout/list1"/>
    <dgm:cxn modelId="{2FCD3552-6B68-49E7-B8D7-4EE92B9283A3}" type="presParOf" srcId="{55B600B1-A140-4BA2-B03B-CB400F9C41F5}" destId="{490FB3A7-1239-4E0E-B7A0-B84D7DE9DA49}" srcOrd="2" destOrd="0" presId="urn:microsoft.com/office/officeart/2005/8/layout/list1"/>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2B45E685-EE0F-4A98-89D7-7E12E0745A1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zh-TW" altLang="en-US"/>
        </a:p>
      </dgm:t>
    </dgm:pt>
    <dgm:pt modelId="{7E8D748B-067F-4EF3-AA8D-C38CB8A621DF}">
      <dgm:prSet phldrT="[文字]" custT="1"/>
      <dgm:spPr/>
      <dgm:t>
        <a:bodyPr/>
        <a:lstStyle/>
        <a:p>
          <a:r>
            <a:rPr lang="en-US" altLang="zh-TW" sz="3600" dirty="0" smtClean="0"/>
            <a:t>Inventory velocity</a:t>
          </a:r>
          <a:endParaRPr lang="zh-TW" altLang="en-US" sz="3600" dirty="0"/>
        </a:p>
      </dgm:t>
    </dgm:pt>
    <dgm:pt modelId="{A464E2A9-A942-4618-880B-1FA9AA69DEE5}" type="parTrans" cxnId="{E631CD4A-0410-4105-BDBD-D860BFE57E97}">
      <dgm:prSet/>
      <dgm:spPr/>
      <dgm:t>
        <a:bodyPr/>
        <a:lstStyle/>
        <a:p>
          <a:endParaRPr lang="zh-TW" altLang="en-US"/>
        </a:p>
      </dgm:t>
    </dgm:pt>
    <dgm:pt modelId="{9751B3F7-8A66-49D6-BD6F-6461CEB63580}" type="sibTrans" cxnId="{E631CD4A-0410-4105-BDBD-D860BFE57E97}">
      <dgm:prSet/>
      <dgm:spPr/>
      <dgm:t>
        <a:bodyPr/>
        <a:lstStyle/>
        <a:p>
          <a:endParaRPr lang="zh-TW" altLang="en-US"/>
        </a:p>
      </dgm:t>
    </dgm:pt>
    <dgm:pt modelId="{7F8828F6-266A-4641-8825-028FAF4A20A7}">
      <dgm:prSet custT="1"/>
      <dgm:spPr/>
      <dgm:t>
        <a:bodyPr/>
        <a:lstStyle/>
        <a:p>
          <a:r>
            <a:rPr lang="zh-TW" altLang="en-US" sz="2800" dirty="0" smtClean="0">
              <a:solidFill>
                <a:srgbClr val="FF0000"/>
              </a:solidFill>
            </a:rPr>
            <a:t>存貨</a:t>
          </a:r>
          <a:r>
            <a:rPr lang="en-US" altLang="zh-TW" sz="2800" dirty="0" smtClean="0">
              <a:solidFill>
                <a:srgbClr val="FF0000"/>
              </a:solidFill>
            </a:rPr>
            <a:t>(</a:t>
          </a:r>
          <a:r>
            <a:rPr lang="zh-TW" altLang="en-US" sz="2800" dirty="0" smtClean="0">
              <a:solidFill>
                <a:srgbClr val="FF0000"/>
              </a:solidFill>
            </a:rPr>
            <a:t>物料</a:t>
          </a:r>
          <a:r>
            <a:rPr lang="en-US" altLang="zh-TW" sz="2800" dirty="0" smtClean="0">
              <a:solidFill>
                <a:srgbClr val="FF0000"/>
              </a:solidFill>
            </a:rPr>
            <a:t>)</a:t>
          </a:r>
          <a:r>
            <a:rPr lang="zh-TW" altLang="en-US" sz="2800" dirty="0" smtClean="0">
              <a:solidFill>
                <a:srgbClr val="FF0000"/>
              </a:solidFill>
            </a:rPr>
            <a:t>流經供應鏈的速率</a:t>
          </a:r>
          <a:endParaRPr lang="zh-TW" altLang="en-US" sz="2800" dirty="0">
            <a:solidFill>
              <a:srgbClr val="FF0000"/>
            </a:solidFill>
          </a:endParaRPr>
        </a:p>
      </dgm:t>
    </dgm:pt>
    <dgm:pt modelId="{023F8E17-B3C5-45DC-A16E-93F1B2FEC707}" type="parTrans" cxnId="{D8914197-8713-4950-B749-9E1FE0F0F800}">
      <dgm:prSet/>
      <dgm:spPr/>
      <dgm:t>
        <a:bodyPr/>
        <a:lstStyle/>
        <a:p>
          <a:endParaRPr lang="zh-TW" altLang="en-US"/>
        </a:p>
      </dgm:t>
    </dgm:pt>
    <dgm:pt modelId="{86EEE653-7C70-4B90-BD1F-AB7F81641DD5}" type="sibTrans" cxnId="{D8914197-8713-4950-B749-9E1FE0F0F800}">
      <dgm:prSet/>
      <dgm:spPr/>
      <dgm:t>
        <a:bodyPr/>
        <a:lstStyle/>
        <a:p>
          <a:endParaRPr lang="zh-TW" altLang="en-US"/>
        </a:p>
      </dgm:t>
    </dgm:pt>
    <dgm:pt modelId="{6BD3A37D-6B34-4BB4-BF0D-96AAFD0A57E7}">
      <dgm:prSet custT="1"/>
      <dgm:spPr/>
      <dgm:t>
        <a:bodyPr/>
        <a:lstStyle/>
        <a:p>
          <a:r>
            <a:rPr lang="zh-TW" altLang="en-US" sz="2800" dirty="0" smtClean="0"/>
            <a:t>相對康柏電腦</a:t>
          </a:r>
          <a:r>
            <a:rPr lang="en-US" altLang="zh-TW" sz="2800" dirty="0" smtClean="0"/>
            <a:t>(</a:t>
          </a:r>
          <a:r>
            <a:rPr lang="en-US" altLang="zh-TW" sz="2800" dirty="0" err="1" smtClean="0"/>
            <a:t>Compad</a:t>
          </a:r>
          <a:r>
            <a:rPr lang="en-US" altLang="zh-TW" sz="2800" dirty="0" smtClean="0"/>
            <a:t>)</a:t>
          </a:r>
          <a:r>
            <a:rPr lang="zh-TW" altLang="en-US" sz="2800" dirty="0" smtClean="0"/>
            <a:t>需要</a:t>
          </a:r>
          <a:r>
            <a:rPr lang="en-US" altLang="zh-TW" sz="2800" dirty="0" smtClean="0"/>
            <a:t>25</a:t>
          </a:r>
          <a:r>
            <a:rPr lang="zh-TW" altLang="en-US" sz="2800" dirty="0" smtClean="0"/>
            <a:t>天</a:t>
          </a:r>
          <a:endParaRPr lang="zh-TW" altLang="en-US" sz="2800" dirty="0"/>
        </a:p>
      </dgm:t>
    </dgm:pt>
    <dgm:pt modelId="{1525FD36-B93A-4DAA-BAA6-0DB824BD3D00}" type="parTrans" cxnId="{387D0E2E-0566-45C6-94DF-6959A110CD8C}">
      <dgm:prSet/>
      <dgm:spPr/>
      <dgm:t>
        <a:bodyPr/>
        <a:lstStyle/>
        <a:p>
          <a:endParaRPr lang="zh-TW" altLang="en-US"/>
        </a:p>
      </dgm:t>
    </dgm:pt>
    <dgm:pt modelId="{18F3CBB0-5658-4AA8-8721-8825D9B5F7C6}" type="sibTrans" cxnId="{387D0E2E-0566-45C6-94DF-6959A110CD8C}">
      <dgm:prSet/>
      <dgm:spPr/>
      <dgm:t>
        <a:bodyPr/>
        <a:lstStyle/>
        <a:p>
          <a:endParaRPr lang="zh-TW" altLang="en-US"/>
        </a:p>
      </dgm:t>
    </dgm:pt>
    <dgm:pt modelId="{9B8AFAAB-8BF5-4F9D-BCB8-B7A4AE327C97}">
      <dgm:prSet custT="1"/>
      <dgm:spPr/>
      <dgm:t>
        <a:bodyPr/>
        <a:lstStyle/>
        <a:p>
          <a:r>
            <a:rPr lang="zh-TW" altLang="en-US" sz="2800" dirty="0" smtClean="0"/>
            <a:t>戴爾電腦</a:t>
          </a:r>
          <a:r>
            <a:rPr lang="en-US" altLang="zh-TW" sz="2800" dirty="0" smtClean="0"/>
            <a:t>(Dell)</a:t>
          </a:r>
          <a:r>
            <a:rPr lang="zh-TW" altLang="en-US" sz="2800" dirty="0" smtClean="0"/>
            <a:t>可在</a:t>
          </a:r>
          <a:r>
            <a:rPr lang="en-US" altLang="zh-TW" sz="2800" dirty="0" smtClean="0"/>
            <a:t>36</a:t>
          </a:r>
          <a:r>
            <a:rPr lang="zh-TW" altLang="en-US" sz="2800" dirty="0" smtClean="0"/>
            <a:t>小時內完成並交運顧客需求的電腦</a:t>
          </a:r>
          <a:endParaRPr lang="zh-TW" altLang="en-US" sz="2800" dirty="0"/>
        </a:p>
      </dgm:t>
    </dgm:pt>
    <dgm:pt modelId="{34764FCD-1165-41D4-9A6D-1FE55D50EDAB}" type="sibTrans" cxnId="{4722546E-AA0B-46F4-BE75-CDA36125D9EE}">
      <dgm:prSet/>
      <dgm:spPr/>
      <dgm:t>
        <a:bodyPr/>
        <a:lstStyle/>
        <a:p>
          <a:endParaRPr lang="zh-TW" altLang="en-US"/>
        </a:p>
      </dgm:t>
    </dgm:pt>
    <dgm:pt modelId="{786C5E25-10F2-4B72-92F1-56E593888E98}" type="parTrans" cxnId="{4722546E-AA0B-46F4-BE75-CDA36125D9EE}">
      <dgm:prSet/>
      <dgm:spPr/>
      <dgm:t>
        <a:bodyPr/>
        <a:lstStyle/>
        <a:p>
          <a:endParaRPr lang="zh-TW" altLang="en-US"/>
        </a:p>
      </dgm:t>
    </dgm:pt>
    <dgm:pt modelId="{FAE5ED4E-18BB-4D58-9573-5DB11ACDF3F1}">
      <dgm:prSet custT="1"/>
      <dgm:spPr/>
      <dgm:t>
        <a:bodyPr/>
        <a:lstStyle/>
        <a:p>
          <a:endParaRPr lang="zh-TW" altLang="en-US" sz="2800" dirty="0"/>
        </a:p>
      </dgm:t>
    </dgm:pt>
    <dgm:pt modelId="{5D17CCF7-AD20-4770-85BA-75DAC6604055}" type="parTrans" cxnId="{C0709386-BC53-4092-AACB-F3A50A748199}">
      <dgm:prSet/>
      <dgm:spPr/>
      <dgm:t>
        <a:bodyPr/>
        <a:lstStyle/>
        <a:p>
          <a:endParaRPr lang="zh-TW" altLang="en-US"/>
        </a:p>
      </dgm:t>
    </dgm:pt>
    <dgm:pt modelId="{3D95BE3A-B72A-4780-B6FD-AA5DB8049D88}" type="sibTrans" cxnId="{C0709386-BC53-4092-AACB-F3A50A748199}">
      <dgm:prSet/>
      <dgm:spPr/>
      <dgm:t>
        <a:bodyPr/>
        <a:lstStyle/>
        <a:p>
          <a:endParaRPr lang="zh-TW" altLang="en-US"/>
        </a:p>
      </dgm:t>
    </dgm:pt>
    <dgm:pt modelId="{44F8C165-7924-4474-BB05-B8F4B78513CE}">
      <dgm:prSet custT="1"/>
      <dgm:spPr/>
      <dgm:t>
        <a:bodyPr/>
        <a:lstStyle/>
        <a:p>
          <a:endParaRPr lang="zh-TW" altLang="en-US" sz="2800" dirty="0"/>
        </a:p>
      </dgm:t>
    </dgm:pt>
    <dgm:pt modelId="{C10153B2-A810-410C-9B5A-376FA04BE20F}" type="parTrans" cxnId="{7B9A1C53-2430-4CDD-B927-2CB9C350A9E6}">
      <dgm:prSet/>
      <dgm:spPr/>
      <dgm:t>
        <a:bodyPr/>
        <a:lstStyle/>
        <a:p>
          <a:endParaRPr lang="zh-TW" altLang="en-US"/>
        </a:p>
      </dgm:t>
    </dgm:pt>
    <dgm:pt modelId="{BAD21982-EE90-48CE-8BE8-AF4BC42EF9CA}" type="sibTrans" cxnId="{7B9A1C53-2430-4CDD-B927-2CB9C350A9E6}">
      <dgm:prSet/>
      <dgm:spPr/>
      <dgm:t>
        <a:bodyPr/>
        <a:lstStyle/>
        <a:p>
          <a:endParaRPr lang="zh-TW" altLang="en-US"/>
        </a:p>
      </dgm:t>
    </dgm:pt>
    <dgm:pt modelId="{55B600B1-A140-4BA2-B03B-CB400F9C41F5}" type="pres">
      <dgm:prSet presAssocID="{2B45E685-EE0F-4A98-89D7-7E12E0745A10}" presName="linear" presStyleCnt="0">
        <dgm:presLayoutVars>
          <dgm:dir/>
          <dgm:animLvl val="lvl"/>
          <dgm:resizeHandles val="exact"/>
        </dgm:presLayoutVars>
      </dgm:prSet>
      <dgm:spPr/>
      <dgm:t>
        <a:bodyPr/>
        <a:lstStyle/>
        <a:p>
          <a:endParaRPr lang="zh-TW" altLang="en-US"/>
        </a:p>
      </dgm:t>
    </dgm:pt>
    <dgm:pt modelId="{18427320-DED8-4CCF-9D55-5C5064BED450}" type="pres">
      <dgm:prSet presAssocID="{7E8D748B-067F-4EF3-AA8D-C38CB8A621DF}" presName="parentLin" presStyleCnt="0"/>
      <dgm:spPr/>
      <dgm:t>
        <a:bodyPr/>
        <a:lstStyle/>
        <a:p>
          <a:endParaRPr lang="zh-TW" altLang="en-US"/>
        </a:p>
      </dgm:t>
    </dgm:pt>
    <dgm:pt modelId="{3ED955DB-07DB-4048-9BBD-39EFF40E151A}" type="pres">
      <dgm:prSet presAssocID="{7E8D748B-067F-4EF3-AA8D-C38CB8A621DF}" presName="parentLeftMargin" presStyleLbl="node1" presStyleIdx="0" presStyleCnt="1"/>
      <dgm:spPr/>
      <dgm:t>
        <a:bodyPr/>
        <a:lstStyle/>
        <a:p>
          <a:endParaRPr lang="zh-TW" altLang="en-US"/>
        </a:p>
      </dgm:t>
    </dgm:pt>
    <dgm:pt modelId="{FC537851-86CF-4770-86DC-3CA299849075}" type="pres">
      <dgm:prSet presAssocID="{7E8D748B-067F-4EF3-AA8D-C38CB8A621DF}" presName="parentText" presStyleLbl="node1" presStyleIdx="0" presStyleCnt="1" custScaleX="123809" custScaleY="86770">
        <dgm:presLayoutVars>
          <dgm:chMax val="0"/>
          <dgm:bulletEnabled val="1"/>
        </dgm:presLayoutVars>
      </dgm:prSet>
      <dgm:spPr/>
      <dgm:t>
        <a:bodyPr/>
        <a:lstStyle/>
        <a:p>
          <a:endParaRPr lang="zh-TW" altLang="en-US"/>
        </a:p>
      </dgm:t>
    </dgm:pt>
    <dgm:pt modelId="{11A6FEF1-6C42-4838-9124-307F17ADAA68}" type="pres">
      <dgm:prSet presAssocID="{7E8D748B-067F-4EF3-AA8D-C38CB8A621DF}" presName="negativeSpace" presStyleCnt="0"/>
      <dgm:spPr/>
      <dgm:t>
        <a:bodyPr/>
        <a:lstStyle/>
        <a:p>
          <a:endParaRPr lang="zh-TW" altLang="en-US"/>
        </a:p>
      </dgm:t>
    </dgm:pt>
    <dgm:pt modelId="{490FB3A7-1239-4E0E-B7A0-B84D7DE9DA49}" type="pres">
      <dgm:prSet presAssocID="{7E8D748B-067F-4EF3-AA8D-C38CB8A621DF}" presName="childText" presStyleLbl="conFgAcc1" presStyleIdx="0" presStyleCnt="1" custScaleY="106351">
        <dgm:presLayoutVars>
          <dgm:bulletEnabled val="1"/>
        </dgm:presLayoutVars>
      </dgm:prSet>
      <dgm:spPr/>
      <dgm:t>
        <a:bodyPr/>
        <a:lstStyle/>
        <a:p>
          <a:endParaRPr lang="zh-TW" altLang="en-US"/>
        </a:p>
      </dgm:t>
    </dgm:pt>
  </dgm:ptLst>
  <dgm:cxnLst>
    <dgm:cxn modelId="{62963872-B8C9-4D74-B91F-D3895767A4A3}" type="presOf" srcId="{6BD3A37D-6B34-4BB4-BF0D-96AAFD0A57E7}" destId="{490FB3A7-1239-4E0E-B7A0-B84D7DE9DA49}" srcOrd="0" destOrd="4" presId="urn:microsoft.com/office/officeart/2005/8/layout/list1"/>
    <dgm:cxn modelId="{54BA45B2-7A5A-4EF7-B308-039692E16E79}" type="presOf" srcId="{44F8C165-7924-4474-BB05-B8F4B78513CE}" destId="{490FB3A7-1239-4E0E-B7A0-B84D7DE9DA49}" srcOrd="0" destOrd="3" presId="urn:microsoft.com/office/officeart/2005/8/layout/list1"/>
    <dgm:cxn modelId="{E631CD4A-0410-4105-BDBD-D860BFE57E97}" srcId="{2B45E685-EE0F-4A98-89D7-7E12E0745A10}" destId="{7E8D748B-067F-4EF3-AA8D-C38CB8A621DF}" srcOrd="0" destOrd="0" parTransId="{A464E2A9-A942-4618-880B-1FA9AA69DEE5}" sibTransId="{9751B3F7-8A66-49D6-BD6F-6461CEB63580}"/>
    <dgm:cxn modelId="{C0709386-BC53-4092-AACB-F3A50A748199}" srcId="{7E8D748B-067F-4EF3-AA8D-C38CB8A621DF}" destId="{FAE5ED4E-18BB-4D58-9573-5DB11ACDF3F1}" srcOrd="1" destOrd="0" parTransId="{5D17CCF7-AD20-4770-85BA-75DAC6604055}" sibTransId="{3D95BE3A-B72A-4780-B6FD-AA5DB8049D88}"/>
    <dgm:cxn modelId="{D8914197-8713-4950-B749-9E1FE0F0F800}" srcId="{7E8D748B-067F-4EF3-AA8D-C38CB8A621DF}" destId="{7F8828F6-266A-4641-8825-028FAF4A20A7}" srcOrd="0" destOrd="0" parTransId="{023F8E17-B3C5-45DC-A16E-93F1B2FEC707}" sibTransId="{86EEE653-7C70-4B90-BD1F-AB7F81641DD5}"/>
    <dgm:cxn modelId="{4722546E-AA0B-46F4-BE75-CDA36125D9EE}" srcId="{7E8D748B-067F-4EF3-AA8D-C38CB8A621DF}" destId="{9B8AFAAB-8BF5-4F9D-BCB8-B7A4AE327C97}" srcOrd="2" destOrd="0" parTransId="{786C5E25-10F2-4B72-92F1-56E593888E98}" sibTransId="{34764FCD-1165-41D4-9A6D-1FE55D50EDAB}"/>
    <dgm:cxn modelId="{5E065C10-7A40-4214-9C8A-26C0A37250F4}" type="presOf" srcId="{7F8828F6-266A-4641-8825-028FAF4A20A7}" destId="{490FB3A7-1239-4E0E-B7A0-B84D7DE9DA49}" srcOrd="0" destOrd="0" presId="urn:microsoft.com/office/officeart/2005/8/layout/list1"/>
    <dgm:cxn modelId="{1D56D1F1-24C4-4E92-98A5-D6296CD0412F}" type="presOf" srcId="{9B8AFAAB-8BF5-4F9D-BCB8-B7A4AE327C97}" destId="{490FB3A7-1239-4E0E-B7A0-B84D7DE9DA49}" srcOrd="0" destOrd="2" presId="urn:microsoft.com/office/officeart/2005/8/layout/list1"/>
    <dgm:cxn modelId="{387D0E2E-0566-45C6-94DF-6959A110CD8C}" srcId="{7E8D748B-067F-4EF3-AA8D-C38CB8A621DF}" destId="{6BD3A37D-6B34-4BB4-BF0D-96AAFD0A57E7}" srcOrd="4" destOrd="0" parTransId="{1525FD36-B93A-4DAA-BAA6-0DB824BD3D00}" sibTransId="{18F3CBB0-5658-4AA8-8721-8825D9B5F7C6}"/>
    <dgm:cxn modelId="{D31D95A2-0D48-485F-B487-B5504BD308E1}" type="presOf" srcId="{7E8D748B-067F-4EF3-AA8D-C38CB8A621DF}" destId="{3ED955DB-07DB-4048-9BBD-39EFF40E151A}" srcOrd="0" destOrd="0" presId="urn:microsoft.com/office/officeart/2005/8/layout/list1"/>
    <dgm:cxn modelId="{D97572EA-7068-4049-872E-1A9A348D4981}" type="presOf" srcId="{7E8D748B-067F-4EF3-AA8D-C38CB8A621DF}" destId="{FC537851-86CF-4770-86DC-3CA299849075}" srcOrd="1" destOrd="0" presId="urn:microsoft.com/office/officeart/2005/8/layout/list1"/>
    <dgm:cxn modelId="{E4CB1B8A-91FF-4F36-A415-2B6BC5D88357}" type="presOf" srcId="{2B45E685-EE0F-4A98-89D7-7E12E0745A10}" destId="{55B600B1-A140-4BA2-B03B-CB400F9C41F5}" srcOrd="0" destOrd="0" presId="urn:microsoft.com/office/officeart/2005/8/layout/list1"/>
    <dgm:cxn modelId="{7B9A1C53-2430-4CDD-B927-2CB9C350A9E6}" srcId="{7E8D748B-067F-4EF3-AA8D-C38CB8A621DF}" destId="{44F8C165-7924-4474-BB05-B8F4B78513CE}" srcOrd="3" destOrd="0" parTransId="{C10153B2-A810-410C-9B5A-376FA04BE20F}" sibTransId="{BAD21982-EE90-48CE-8BE8-AF4BC42EF9CA}"/>
    <dgm:cxn modelId="{6FDEFCCC-828A-4F18-BD1C-11550C02C5A5}" type="presOf" srcId="{FAE5ED4E-18BB-4D58-9573-5DB11ACDF3F1}" destId="{490FB3A7-1239-4E0E-B7A0-B84D7DE9DA49}" srcOrd="0" destOrd="1" presId="urn:microsoft.com/office/officeart/2005/8/layout/list1"/>
    <dgm:cxn modelId="{2448793D-19FF-4B26-A459-D55EA85A1A94}" type="presParOf" srcId="{55B600B1-A140-4BA2-B03B-CB400F9C41F5}" destId="{18427320-DED8-4CCF-9D55-5C5064BED450}" srcOrd="0" destOrd="0" presId="urn:microsoft.com/office/officeart/2005/8/layout/list1"/>
    <dgm:cxn modelId="{12B00283-9885-4CFF-BA7B-80862CA10EB3}" type="presParOf" srcId="{18427320-DED8-4CCF-9D55-5C5064BED450}" destId="{3ED955DB-07DB-4048-9BBD-39EFF40E151A}" srcOrd="0" destOrd="0" presId="urn:microsoft.com/office/officeart/2005/8/layout/list1"/>
    <dgm:cxn modelId="{8FC99F37-9537-4397-9F69-D07BAF1C1CA4}" type="presParOf" srcId="{18427320-DED8-4CCF-9D55-5C5064BED450}" destId="{FC537851-86CF-4770-86DC-3CA299849075}" srcOrd="1" destOrd="0" presId="urn:microsoft.com/office/officeart/2005/8/layout/list1"/>
    <dgm:cxn modelId="{2C9C675B-39C9-4934-AFCB-2CED927F60F1}" type="presParOf" srcId="{55B600B1-A140-4BA2-B03B-CB400F9C41F5}" destId="{11A6FEF1-6C42-4838-9124-307F17ADAA68}" srcOrd="1" destOrd="0" presId="urn:microsoft.com/office/officeart/2005/8/layout/list1"/>
    <dgm:cxn modelId="{85392939-3380-4E79-9EA1-084FC95863AD}" type="presParOf" srcId="{55B600B1-A140-4BA2-B03B-CB400F9C41F5}" destId="{490FB3A7-1239-4E0E-B7A0-B84D7DE9DA49}" srcOrd="2" destOrd="0" presId="urn:microsoft.com/office/officeart/2005/8/layout/lis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34A717AD-E827-4E48-A056-CC1FB2305948}" type="datetimeFigureOut">
              <a:rPr lang="zh-TW" altLang="en-US"/>
              <a:pPr>
                <a:defRPr/>
              </a:pPr>
              <a:t>2010/10/20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7E3880F9-D295-4240-ABBD-FACA66F9CF8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14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2AA443-BCC5-4C3E-A7D9-54FFFB63D0E0}" type="slidenum">
              <a:rPr lang="zh-TW" altLang="en-US"/>
              <a:pPr fontAlgn="base">
                <a:spcBef>
                  <a:spcPct val="0"/>
                </a:spcBef>
                <a:spcAft>
                  <a:spcPct val="0"/>
                </a:spcAft>
              </a:pPr>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065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06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AFBA13-A776-48DB-8FCB-449DB2462723}" type="slidenum">
              <a:rPr lang="zh-TW" altLang="en-US"/>
              <a:pPr fontAlgn="base">
                <a:spcBef>
                  <a:spcPct val="0"/>
                </a:spcBef>
                <a:spcAft>
                  <a:spcPct val="0"/>
                </a:spcAft>
              </a:pPr>
              <a:t>11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168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16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EC0D14-529B-4F2A-80DB-89FA2B991DCE}" type="slidenum">
              <a:rPr lang="zh-TW" altLang="en-US"/>
              <a:pPr fontAlgn="base">
                <a:spcBef>
                  <a:spcPct val="0"/>
                </a:spcBef>
                <a:spcAft>
                  <a:spcPct val="0"/>
                </a:spcAft>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270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27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54A669-7310-4A0B-817A-5696ABD49BF9}" type="slidenum">
              <a:rPr lang="zh-TW" altLang="en-US"/>
              <a:pPr fontAlgn="base">
                <a:spcBef>
                  <a:spcPct val="0"/>
                </a:spcBef>
                <a:spcAft>
                  <a:spcPct val="0"/>
                </a:spcAft>
              </a:pPr>
              <a:t>13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37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F70E0F-B8DD-4CD1-A182-E9D51A06E725}" type="slidenum">
              <a:rPr lang="zh-TW" altLang="en-US"/>
              <a:pPr fontAlgn="base">
                <a:spcBef>
                  <a:spcPct val="0"/>
                </a:spcBef>
                <a:spcAft>
                  <a:spcPct val="0"/>
                </a:spcAft>
              </a:pPr>
              <a:t>14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47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E154EA-E77C-46B3-A817-7DD92AC51DE1}" type="slidenum">
              <a:rPr lang="zh-TW" altLang="en-US"/>
              <a:pPr fontAlgn="base">
                <a:spcBef>
                  <a:spcPct val="0"/>
                </a:spcBef>
                <a:spcAft>
                  <a:spcPct val="0"/>
                </a:spcAft>
              </a:pPr>
              <a:t>15</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577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57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E1A3B0-4872-49AD-A89F-D1D8266D8D08}" type="slidenum">
              <a:rPr lang="zh-TW" altLang="en-US"/>
              <a:pPr fontAlgn="base">
                <a:spcBef>
                  <a:spcPct val="0"/>
                </a:spcBef>
                <a:spcAft>
                  <a:spcPct val="0"/>
                </a:spcAft>
              </a:pPr>
              <a:t>16</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68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8F4907-D5CB-4DEB-A08D-460613829273}" type="slidenum">
              <a:rPr lang="zh-TW" altLang="en-US"/>
              <a:pPr fontAlgn="base">
                <a:spcBef>
                  <a:spcPct val="0"/>
                </a:spcBef>
                <a:spcAft>
                  <a:spcPct val="0"/>
                </a:spcAft>
              </a:pPr>
              <a:t>17</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78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1D8F5B-488D-4E81-99CF-1C8072725B3C}" type="slidenum">
              <a:rPr lang="zh-TW" altLang="en-US"/>
              <a:pPr fontAlgn="base">
                <a:spcBef>
                  <a:spcPct val="0"/>
                </a:spcBef>
                <a:spcAft>
                  <a:spcPct val="0"/>
                </a:spcAft>
              </a:pPr>
              <a:t>18</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88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B1D5AD-5A49-4FA4-A7E9-0EA89DDED946}" type="slidenum">
              <a:rPr lang="zh-TW" altLang="en-US"/>
              <a:pPr fontAlgn="base">
                <a:spcBef>
                  <a:spcPct val="0"/>
                </a:spcBef>
                <a:spcAft>
                  <a:spcPct val="0"/>
                </a:spcAft>
              </a:pPr>
              <a:t>19</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987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98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7C9670-F22B-472B-8070-88F23C370E92}" type="slidenum">
              <a:rPr lang="zh-TW" altLang="en-US"/>
              <a:pPr fontAlgn="base">
                <a:spcBef>
                  <a:spcPct val="0"/>
                </a:spcBef>
                <a:spcAft>
                  <a:spcPct val="0"/>
                </a:spcAft>
              </a:pPr>
              <a:t>20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246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246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EA1EDA-08FA-4265-8E40-22475E7273D9}" type="slidenum">
              <a:rPr lang="zh-TW" altLang="en-US"/>
              <a:pPr fontAlgn="base">
                <a:spcBef>
                  <a:spcPct val="0"/>
                </a:spcBef>
                <a:spcAft>
                  <a:spcPct val="0"/>
                </a:spcAft>
              </a:pPr>
              <a:t>3</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09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A42AB2-4F1A-46CA-B07E-D253F9744A24}" type="slidenum">
              <a:rPr lang="zh-TW" altLang="en-US"/>
              <a:pPr fontAlgn="base">
                <a:spcBef>
                  <a:spcPct val="0"/>
                </a:spcBef>
                <a:spcAft>
                  <a:spcPct val="0"/>
                </a:spcAft>
              </a:pPr>
              <a:t>21</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2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19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E7565-7EF5-45FE-B4B5-D14925004723}" type="slidenum">
              <a:rPr lang="zh-TW" altLang="en-US"/>
              <a:pPr fontAlgn="base">
                <a:spcBef>
                  <a:spcPct val="0"/>
                </a:spcBef>
                <a:spcAft>
                  <a:spcPct val="0"/>
                </a:spcAft>
              </a:pPr>
              <a:t>22</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294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29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BDEC15-C410-458D-A712-C7A8050103D6}" type="slidenum">
              <a:rPr lang="zh-TW" altLang="en-US"/>
              <a:pPr fontAlgn="base">
                <a:spcBef>
                  <a:spcPct val="0"/>
                </a:spcBef>
                <a:spcAft>
                  <a:spcPct val="0"/>
                </a:spcAft>
              </a:pPr>
              <a:t>23</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397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39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029FBF-7C4C-4B50-BD6F-CE7C29513BB5}" type="slidenum">
              <a:rPr lang="zh-TW" altLang="en-US"/>
              <a:pPr fontAlgn="base">
                <a:spcBef>
                  <a:spcPct val="0"/>
                </a:spcBef>
                <a:spcAft>
                  <a:spcPct val="0"/>
                </a:spcAft>
              </a:pPr>
              <a:t>24</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499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243DB2-AB14-45B5-ABB1-913F5ABC4349}" type="slidenum">
              <a:rPr lang="zh-TW" altLang="en-US"/>
              <a:pPr fontAlgn="base">
                <a:spcBef>
                  <a:spcPct val="0"/>
                </a:spcBef>
                <a:spcAft>
                  <a:spcPct val="0"/>
                </a:spcAft>
              </a:pPr>
              <a:t>25</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601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602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3F585-4462-4FD2-96FB-3194D4CC2E97}" type="slidenum">
              <a:rPr lang="zh-TW" altLang="en-US"/>
              <a:pPr fontAlgn="base">
                <a:spcBef>
                  <a:spcPct val="0"/>
                </a:spcBef>
                <a:spcAft>
                  <a:spcPct val="0"/>
                </a:spcAft>
              </a:pPr>
              <a:t>26</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70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474917-5BB9-43C5-8BB3-F2B15915D9B2}" type="slidenum">
              <a:rPr lang="zh-TW" altLang="en-US"/>
              <a:pPr fontAlgn="base">
                <a:spcBef>
                  <a:spcPct val="0"/>
                </a:spcBef>
                <a:spcAft>
                  <a:spcPct val="0"/>
                </a:spcAft>
              </a:pPr>
              <a:t>27</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806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806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D6821-2CAE-48B3-BBC9-B89F6FE60B45}" type="slidenum">
              <a:rPr lang="zh-TW" altLang="en-US"/>
              <a:pPr fontAlgn="base">
                <a:spcBef>
                  <a:spcPct val="0"/>
                </a:spcBef>
                <a:spcAft>
                  <a:spcPct val="0"/>
                </a:spcAft>
              </a:pPr>
              <a:t>28</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90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890D1C-CE3A-4B94-872C-D7D2473BD084}" type="slidenum">
              <a:rPr lang="zh-TW" altLang="en-US"/>
              <a:pPr fontAlgn="base">
                <a:spcBef>
                  <a:spcPct val="0"/>
                </a:spcBef>
                <a:spcAft>
                  <a:spcPct val="0"/>
                </a:spcAft>
              </a:pPr>
              <a:t>29</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011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01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678CB3-67EB-45AF-A755-08D1D4F63C6A}" type="slidenum">
              <a:rPr lang="zh-TW" altLang="en-US"/>
              <a:pPr fontAlgn="base">
                <a:spcBef>
                  <a:spcPct val="0"/>
                </a:spcBef>
                <a:spcAft>
                  <a:spcPct val="0"/>
                </a:spcAft>
              </a:pPr>
              <a:t>30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34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8A8453-7CE9-43B0-9ADC-3B1DEC7C3D98}" type="slidenum">
              <a:rPr lang="zh-TW" altLang="en-US"/>
              <a:pPr fontAlgn="base">
                <a:spcBef>
                  <a:spcPct val="0"/>
                </a:spcBef>
                <a:spcAft>
                  <a:spcPct val="0"/>
                </a:spcAft>
              </a:pPr>
              <a:t>4</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11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11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D76C80-54E5-4758-9105-565EDD4AECCC}" type="slidenum">
              <a:rPr lang="zh-TW" altLang="en-US"/>
              <a:pPr fontAlgn="base">
                <a:spcBef>
                  <a:spcPct val="0"/>
                </a:spcBef>
                <a:spcAft>
                  <a:spcPct val="0"/>
                </a:spcAft>
              </a:pPr>
              <a:t>31</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216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D33673-C681-4B8E-95E4-50858E2DB0C2}" type="slidenum">
              <a:rPr lang="zh-TW" altLang="en-US"/>
              <a:pPr fontAlgn="base">
                <a:spcBef>
                  <a:spcPct val="0"/>
                </a:spcBef>
                <a:spcAft>
                  <a:spcPct val="0"/>
                </a:spcAft>
              </a:pPr>
              <a:t>32</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31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8D74A3-3A49-4DC3-A93B-627688990AC8}" type="slidenum">
              <a:rPr lang="zh-TW" altLang="en-US"/>
              <a:pPr fontAlgn="base">
                <a:spcBef>
                  <a:spcPct val="0"/>
                </a:spcBef>
                <a:spcAft>
                  <a:spcPct val="0"/>
                </a:spcAft>
              </a:pPr>
              <a:t>33</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42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8A87B3-C697-42F0-BF78-F2E3E4D7545C}" type="slidenum">
              <a:rPr lang="zh-TW" altLang="en-US"/>
              <a:pPr fontAlgn="base">
                <a:spcBef>
                  <a:spcPct val="0"/>
                </a:spcBef>
                <a:spcAft>
                  <a:spcPct val="0"/>
                </a:spcAft>
              </a:pPr>
              <a:t>34</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523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52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02D6E2-7518-4118-832D-3B0C3916D177}" type="slidenum">
              <a:rPr lang="zh-TW" altLang="en-US"/>
              <a:pPr fontAlgn="base">
                <a:spcBef>
                  <a:spcPct val="0"/>
                </a:spcBef>
                <a:spcAft>
                  <a:spcPct val="0"/>
                </a:spcAft>
              </a:pPr>
              <a:t>35</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62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063B7-8518-4180-8CC6-A9BDC9C79168}" type="slidenum">
              <a:rPr lang="zh-TW" altLang="en-US"/>
              <a:pPr fontAlgn="base">
                <a:spcBef>
                  <a:spcPct val="0"/>
                </a:spcBef>
                <a:spcAft>
                  <a:spcPct val="0"/>
                </a:spcAft>
              </a:pPr>
              <a:t>36</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728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72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90863A-21DF-4EF4-9EF9-46EEF59724C5}" type="slidenum">
              <a:rPr lang="zh-TW" altLang="en-US"/>
              <a:pPr fontAlgn="base">
                <a:spcBef>
                  <a:spcPct val="0"/>
                </a:spcBef>
                <a:spcAft>
                  <a:spcPct val="0"/>
                </a:spcAft>
              </a:pPr>
              <a:t>37</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830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83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A2B737-62E9-464C-B1EA-44F44B01F6A0}" type="slidenum">
              <a:rPr lang="zh-TW" altLang="en-US"/>
              <a:pPr fontAlgn="base">
                <a:spcBef>
                  <a:spcPct val="0"/>
                </a:spcBef>
                <a:spcAft>
                  <a:spcPct val="0"/>
                </a:spcAft>
              </a:pPr>
              <a:t>38</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93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E0585A-83C9-4184-8E3B-6BB843EAF308}" type="slidenum">
              <a:rPr lang="zh-TW" altLang="en-US"/>
              <a:pPr fontAlgn="base">
                <a:spcBef>
                  <a:spcPct val="0"/>
                </a:spcBef>
                <a:spcAft>
                  <a:spcPct val="0"/>
                </a:spcAft>
              </a:pPr>
              <a:t>39</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035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03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FB4848-DEBA-4138-979D-64743E112927}" type="slidenum">
              <a:rPr lang="zh-TW" altLang="en-US"/>
              <a:pPr fontAlgn="base">
                <a:spcBef>
                  <a:spcPct val="0"/>
                </a:spcBef>
                <a:spcAft>
                  <a:spcPct val="0"/>
                </a:spcAft>
              </a:pPr>
              <a:t>40</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45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7446B4-E08B-496D-8A9C-84BAE113E7A3}" type="slidenum">
              <a:rPr lang="zh-TW" altLang="en-US"/>
              <a:pPr fontAlgn="base">
                <a:spcBef>
                  <a:spcPct val="0"/>
                </a:spcBef>
                <a:spcAft>
                  <a:spcPct val="0"/>
                </a:spcAft>
              </a:pPr>
              <a:t>5</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13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C0752-2FC2-4D53-A8AE-24EDD25DB13D}" type="slidenum">
              <a:rPr lang="zh-TW" altLang="en-US"/>
              <a:pPr fontAlgn="base">
                <a:spcBef>
                  <a:spcPct val="0"/>
                </a:spcBef>
                <a:spcAft>
                  <a:spcPct val="0"/>
                </a:spcAft>
              </a:pPr>
              <a:t>41</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24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07EAF8-B8B0-44D4-8EFC-846237094F4C}" type="slidenum">
              <a:rPr lang="zh-TW" altLang="en-US"/>
              <a:pPr fontAlgn="base">
                <a:spcBef>
                  <a:spcPct val="0"/>
                </a:spcBef>
                <a:spcAft>
                  <a:spcPct val="0"/>
                </a:spcAft>
              </a:pPr>
              <a:t>42</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34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42E8E0-72AB-4A72-B421-8928A2E1F768}" type="slidenum">
              <a:rPr lang="zh-TW" altLang="en-US"/>
              <a:pPr fontAlgn="base">
                <a:spcBef>
                  <a:spcPct val="0"/>
                </a:spcBef>
                <a:spcAft>
                  <a:spcPct val="0"/>
                </a:spcAft>
              </a:pPr>
              <a:t>43</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445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44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9C2C2-359D-4185-9F0C-5AB64FC84C5D}" type="slidenum">
              <a:rPr lang="zh-TW" altLang="en-US"/>
              <a:pPr fontAlgn="base">
                <a:spcBef>
                  <a:spcPct val="0"/>
                </a:spcBef>
                <a:spcAft>
                  <a:spcPct val="0"/>
                </a:spcAft>
              </a:pPr>
              <a:t>44</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54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3F28C5-6AE3-4DD0-90D8-1CA1571F403C}" type="slidenum">
              <a:rPr lang="zh-TW" altLang="en-US"/>
              <a:pPr fontAlgn="base">
                <a:spcBef>
                  <a:spcPct val="0"/>
                </a:spcBef>
                <a:spcAft>
                  <a:spcPct val="0"/>
                </a:spcAft>
              </a:pPr>
              <a:t>45</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649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65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44547-63A8-4522-A205-08A84C26ED8D}" type="slidenum">
              <a:rPr lang="zh-TW" altLang="en-US"/>
              <a:pPr fontAlgn="base">
                <a:spcBef>
                  <a:spcPct val="0"/>
                </a:spcBef>
                <a:spcAft>
                  <a:spcPct val="0"/>
                </a:spcAft>
              </a:pPr>
              <a:t>46</a:t>
            </a:fld>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752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75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7C35B6-29F2-4035-A319-67E6B2D2F6CC}" type="slidenum">
              <a:rPr lang="zh-TW" altLang="en-US"/>
              <a:pPr fontAlgn="base">
                <a:spcBef>
                  <a:spcPct val="0"/>
                </a:spcBef>
                <a:spcAft>
                  <a:spcPct val="0"/>
                </a:spcAft>
              </a:pPr>
              <a:t>47</a:t>
            </a:fld>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854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85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ABE34E-C68F-4D7B-B647-B8BFE6DBCFAC}" type="slidenum">
              <a:rPr lang="zh-TW" altLang="en-US"/>
              <a:pPr fontAlgn="base">
                <a:spcBef>
                  <a:spcPct val="0"/>
                </a:spcBef>
                <a:spcAft>
                  <a:spcPct val="0"/>
                </a:spcAft>
              </a:pPr>
              <a:t>48</a:t>
            </a:fld>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95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637920-D692-48B4-AAA8-59A93F84B813}" type="slidenum">
              <a:rPr lang="zh-TW" altLang="en-US"/>
              <a:pPr fontAlgn="base">
                <a:spcBef>
                  <a:spcPct val="0"/>
                </a:spcBef>
                <a:spcAft>
                  <a:spcPct val="0"/>
                </a:spcAft>
              </a:pPr>
              <a:t>49</a:t>
            </a:fld>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05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1059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192A04-C9D9-4BB6-848A-15AD83FDDC37}" type="slidenum">
              <a:rPr lang="zh-TW" altLang="en-US"/>
              <a:pPr fontAlgn="base">
                <a:spcBef>
                  <a:spcPct val="0"/>
                </a:spcBef>
                <a:spcAft>
                  <a:spcPct val="0"/>
                </a:spcAft>
              </a:pPr>
              <a:t>50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55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55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21BD81-F527-463C-A043-B65E1A356D1F}" type="slidenum">
              <a:rPr lang="zh-TW" altLang="en-US"/>
              <a:pPr fontAlgn="base">
                <a:spcBef>
                  <a:spcPct val="0"/>
                </a:spcBef>
                <a:spcAft>
                  <a:spcPct val="0"/>
                </a:spcAft>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656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656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1F400D-1B80-48CF-878B-BB3BD3816859}" type="slidenum">
              <a:rPr lang="zh-TW" altLang="en-US"/>
              <a:pPr fontAlgn="base">
                <a:spcBef>
                  <a:spcPct val="0"/>
                </a:spcBef>
                <a:spcAft>
                  <a:spcPct val="0"/>
                </a:spcAft>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758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75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199085-5DDD-4623-8026-0799E6639C15}" type="slidenum">
              <a:rPr lang="zh-TW" altLang="en-US"/>
              <a:pPr fontAlgn="base">
                <a:spcBef>
                  <a:spcPct val="0"/>
                </a:spcBef>
                <a:spcAft>
                  <a:spcPct val="0"/>
                </a:spcAft>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86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AF2FE3-A440-4688-AC10-A75DCCB44F12}" type="slidenum">
              <a:rPr lang="zh-TW" altLang="en-US"/>
              <a:pPr fontAlgn="base">
                <a:spcBef>
                  <a:spcPct val="0"/>
                </a:spcBef>
                <a:spcAft>
                  <a:spcPct val="0"/>
                </a:spcAft>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963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96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E18549-7F48-48AB-B715-2C199C66907B}" type="slidenum">
              <a:rPr lang="zh-TW" altLang="en-US"/>
              <a:pPr fontAlgn="base">
                <a:spcBef>
                  <a:spcPct val="0"/>
                </a:spcBef>
                <a:spcAft>
                  <a:spcPct val="0"/>
                </a:spcAft>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4" name="矩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lang="zh-TW" altLang="en-US" smtClean="0"/>
              <a:t>按一下以編輯母片標題樣式</a:t>
            </a:r>
            <a:endParaRPr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7" name="日期版面配置區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20F3E6E4-6AAB-40F5-9C75-A81C8A739357}" type="datetimeFigureOut">
              <a:rPr lang="zh-TW" altLang="en-US"/>
              <a:pPr>
                <a:defRPr/>
              </a:pPr>
              <a:t>2010/10/20</a:t>
            </a:fld>
            <a:endParaRPr lang="zh-TW" altLang="en-US"/>
          </a:p>
        </p:txBody>
      </p:sp>
      <p:sp>
        <p:nvSpPr>
          <p:cNvPr id="10" name="頁尾版面配置區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zh-TW" altLang="en-US"/>
          </a:p>
        </p:txBody>
      </p:sp>
      <p:sp>
        <p:nvSpPr>
          <p:cNvPr id="11" name="投影片編號版面配置區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E52A2B61-E68A-4421-A1D6-97AE1A94B3F8}" type="slidenum">
              <a:rPr lang="zh-TW" altLang="en-US"/>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D27C4297-C7D3-4B22-9BC8-1E63C5A25852}" type="datetimeFigureOut">
              <a:rPr lang="zh-TW" altLang="en-US"/>
              <a:pPr>
                <a:defRPr/>
              </a:pPr>
              <a:t>2010/10/20</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B4D2D9E1-0CDE-47C7-9BA3-C48EA14ACD3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直排標題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6553200" y="6248400"/>
            <a:ext cx="2209800" cy="365125"/>
          </a:xfrm>
        </p:spPr>
        <p:txBody>
          <a:bodyPr/>
          <a:lstStyle>
            <a:lvl1pPr>
              <a:defRPr/>
            </a:lvl1pPr>
          </a:lstStyle>
          <a:p>
            <a:pPr>
              <a:defRPr/>
            </a:pPr>
            <a:fld id="{4E7D1C48-7324-48D4-A607-F58248B6E98C}" type="datetimeFigureOut">
              <a:rPr lang="zh-TW" altLang="en-US"/>
              <a:pPr>
                <a:defRPr/>
              </a:pPr>
              <a:t>2010/10/20</a:t>
            </a:fld>
            <a:endParaRPr lang="zh-TW" altLang="en-US"/>
          </a:p>
        </p:txBody>
      </p:sp>
      <p:sp>
        <p:nvSpPr>
          <p:cNvPr id="8" name="頁尾版面配置區 4"/>
          <p:cNvSpPr>
            <a:spLocks noGrp="1"/>
          </p:cNvSpPr>
          <p:nvPr>
            <p:ph type="ftr" sz="quarter" idx="11"/>
          </p:nvPr>
        </p:nvSpPr>
        <p:spPr>
          <a:xfrm>
            <a:off x="457200" y="6248400"/>
            <a:ext cx="5573713" cy="365125"/>
          </a:xfrm>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a:xfrm rot="5400000">
            <a:off x="5989638" y="144462"/>
            <a:ext cx="533400" cy="244475"/>
          </a:xfrm>
        </p:spPr>
        <p:txBody>
          <a:bodyPr/>
          <a:lstStyle>
            <a:lvl1pPr>
              <a:defRPr/>
            </a:lvl1pPr>
          </a:lstStyle>
          <a:p>
            <a:pPr>
              <a:defRPr/>
            </a:pPr>
            <a:fld id="{2832687F-0390-4C6B-AB8E-BBD9A6DAE1FF}"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B9028CED-1789-4CC6-8DF0-EE5648B70106}" type="datetimeFigureOut">
              <a:rPr lang="zh-TW" altLang="en-US"/>
              <a:pPr>
                <a:defRPr/>
              </a:pPr>
              <a:t>2010/10/20</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99786021-1AEB-4136-8933-CA4A69435138}"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4" name="矩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3" name="文字版面配置區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TW" altLang="en-US" smtClean="0"/>
              <a:t>按一下以編輯母片標題樣式</a:t>
            </a:r>
            <a:endParaRPr lang="en-US"/>
          </a:p>
        </p:txBody>
      </p:sp>
      <p:sp>
        <p:nvSpPr>
          <p:cNvPr id="7" name="日期版面配置區 11"/>
          <p:cNvSpPr>
            <a:spLocks noGrp="1"/>
          </p:cNvSpPr>
          <p:nvPr>
            <p:ph type="dt" sz="half" idx="10"/>
          </p:nvPr>
        </p:nvSpPr>
        <p:spPr/>
        <p:txBody>
          <a:bodyPr/>
          <a:lstStyle>
            <a:lvl1pPr>
              <a:defRPr/>
            </a:lvl1pPr>
          </a:lstStyle>
          <a:p>
            <a:pPr>
              <a:defRPr/>
            </a:pPr>
            <a:fld id="{2EF3E802-7CAF-49BA-84D7-868EF8846166}" type="datetimeFigureOut">
              <a:rPr lang="zh-TW" altLang="en-US"/>
              <a:pPr>
                <a:defRPr/>
              </a:pPr>
              <a:t>2010/10/20</a:t>
            </a:fld>
            <a:endParaRPr lang="zh-TW" altLang="en-US"/>
          </a:p>
        </p:txBody>
      </p:sp>
      <p:sp>
        <p:nvSpPr>
          <p:cNvPr id="8" name="投影片編號版面配置區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BCD65FAD-C65B-4112-99E4-C20F657E73BB}" type="slidenum">
              <a:rPr lang="zh-TW" altLang="en-US"/>
              <a:pPr>
                <a:defRPr/>
              </a:pPr>
              <a:t>‹#›</a:t>
            </a:fld>
            <a:endParaRPr lang="zh-TW" altLang="en-US"/>
          </a:p>
        </p:txBody>
      </p:sp>
      <p:sp>
        <p:nvSpPr>
          <p:cNvPr id="9" name="頁尾版面配置區 13"/>
          <p:cNvSpPr>
            <a:spLocks noGrp="1"/>
          </p:cNvSpPr>
          <p:nvPr>
            <p:ph type="ftr" sz="quarter" idx="12"/>
          </p:nvPr>
        </p:nvSpPr>
        <p:spPr/>
        <p:txBody>
          <a:bodyPr/>
          <a:lstStyle>
            <a:lvl1pPr>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7"/>
          <p:cNvSpPr>
            <a:spLocks noGrp="1"/>
          </p:cNvSpPr>
          <p:nvPr>
            <p:ph type="dt" sz="half" idx="10"/>
          </p:nvPr>
        </p:nvSpPr>
        <p:spPr/>
        <p:txBody>
          <a:bodyPr rtlCol="0"/>
          <a:lstStyle>
            <a:lvl1pPr>
              <a:defRPr/>
            </a:lvl1pPr>
          </a:lstStyle>
          <a:p>
            <a:pPr>
              <a:defRPr/>
            </a:pPr>
            <a:fld id="{E2644E77-2259-499B-8CE2-2E3931C5232E}" type="datetimeFigureOut">
              <a:rPr lang="zh-TW" altLang="en-US"/>
              <a:pPr>
                <a:defRPr/>
              </a:pPr>
              <a:t>2010/10/20</a:t>
            </a:fld>
            <a:endParaRPr lang="zh-TW" altLang="en-US"/>
          </a:p>
        </p:txBody>
      </p:sp>
      <p:sp>
        <p:nvSpPr>
          <p:cNvPr id="6" name="投影片編號版面配置區 9"/>
          <p:cNvSpPr>
            <a:spLocks noGrp="1"/>
          </p:cNvSpPr>
          <p:nvPr>
            <p:ph type="sldNum" sz="quarter" idx="11"/>
          </p:nvPr>
        </p:nvSpPr>
        <p:spPr/>
        <p:txBody>
          <a:bodyPr rtlCol="0"/>
          <a:lstStyle>
            <a:lvl1pPr>
              <a:defRPr/>
            </a:lvl1pPr>
          </a:lstStyle>
          <a:p>
            <a:pPr>
              <a:defRPr/>
            </a:pPr>
            <a:fld id="{3B7809C3-88F6-44C9-ACB4-F3EF4F801DC9}" type="slidenum">
              <a:rPr lang="zh-TW" altLang="en-US"/>
              <a:pPr>
                <a:defRPr/>
              </a:pPr>
              <a:t>‹#›</a:t>
            </a:fld>
            <a:endParaRPr lang="zh-TW" altLang="en-US"/>
          </a:p>
        </p:txBody>
      </p:sp>
      <p:sp>
        <p:nvSpPr>
          <p:cNvPr id="7" name="頁尾版面配置區 11"/>
          <p:cNvSpPr>
            <a:spLocks noGrp="1"/>
          </p:cNvSpPr>
          <p:nvPr>
            <p:ph type="ftr" sz="quarter" idx="12"/>
          </p:nvPr>
        </p:nvSpPr>
        <p:spPr/>
        <p:txBody>
          <a:bodyPr rtlCol="0"/>
          <a:lstStyle>
            <a:lvl1pPr>
              <a:defRPr/>
            </a:lvl1pPr>
          </a:lstStyle>
          <a:p>
            <a:pPr>
              <a:defRPr/>
            </a:pP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9"/>
          <p:cNvSpPr>
            <a:spLocks noGrp="1"/>
          </p:cNvSpPr>
          <p:nvPr>
            <p:ph type="dt" sz="half" idx="10"/>
          </p:nvPr>
        </p:nvSpPr>
        <p:spPr/>
        <p:txBody>
          <a:bodyPr rtlCol="0"/>
          <a:lstStyle>
            <a:lvl1pPr>
              <a:defRPr/>
            </a:lvl1pPr>
          </a:lstStyle>
          <a:p>
            <a:pPr>
              <a:defRPr/>
            </a:pPr>
            <a:fld id="{A8FFD602-E895-480E-AC06-B811C0713962}" type="datetimeFigureOut">
              <a:rPr lang="zh-TW" altLang="en-US"/>
              <a:pPr>
                <a:defRPr/>
              </a:pPr>
              <a:t>2010/10/20</a:t>
            </a:fld>
            <a:endParaRPr lang="zh-TW" altLang="en-US"/>
          </a:p>
        </p:txBody>
      </p:sp>
      <p:sp>
        <p:nvSpPr>
          <p:cNvPr id="8" name="投影片編號版面配置區 11"/>
          <p:cNvSpPr>
            <a:spLocks noGrp="1"/>
          </p:cNvSpPr>
          <p:nvPr>
            <p:ph type="sldNum" sz="quarter" idx="11"/>
          </p:nvPr>
        </p:nvSpPr>
        <p:spPr/>
        <p:txBody>
          <a:bodyPr rtlCol="0"/>
          <a:lstStyle>
            <a:lvl1pPr>
              <a:defRPr/>
            </a:lvl1pPr>
          </a:lstStyle>
          <a:p>
            <a:pPr>
              <a:defRPr/>
            </a:pPr>
            <a:fld id="{F873CF1B-D04E-4CC8-A7B4-4F8F216254C6}" type="slidenum">
              <a:rPr lang="zh-TW" altLang="en-US"/>
              <a:pPr>
                <a:defRPr/>
              </a:pPr>
              <a:t>‹#›</a:t>
            </a:fld>
            <a:endParaRPr lang="zh-TW" altLang="en-US"/>
          </a:p>
        </p:txBody>
      </p:sp>
      <p:sp>
        <p:nvSpPr>
          <p:cNvPr id="9" name="頁尾版面配置區 13"/>
          <p:cNvSpPr>
            <a:spLocks noGrp="1"/>
          </p:cNvSpPr>
          <p:nvPr>
            <p:ph type="ftr" sz="quarter" idx="12"/>
          </p:nvPr>
        </p:nvSpPr>
        <p:spPr/>
        <p:txBody>
          <a:bodyPr rtlCol="0"/>
          <a:lstStyle>
            <a:lvl1pPr>
              <a:defRPr/>
            </a:lvl1pPr>
          </a:lstStyle>
          <a:p>
            <a:pPr>
              <a:defRPr/>
            </a:pP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852D5E25-3402-4775-8FC9-A7FA06706FA3}" type="datetimeFigureOut">
              <a:rPr lang="zh-TW" altLang="en-US"/>
              <a:pPr>
                <a:defRPr/>
              </a:pPr>
              <a:t>2010/10/20</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p:cNvSpPr>
            <a:spLocks noGrp="1"/>
          </p:cNvSpPr>
          <p:nvPr>
            <p:ph type="sldNum" sz="quarter" idx="12"/>
          </p:nvPr>
        </p:nvSpPr>
        <p:spPr/>
        <p:txBody>
          <a:bodyPr/>
          <a:lstStyle>
            <a:lvl1pPr>
              <a:defRPr/>
            </a:lvl1pPr>
          </a:lstStyle>
          <a:p>
            <a:pPr>
              <a:defRPr/>
            </a:pPr>
            <a:fld id="{3E6101E7-FE8E-4DCF-A1BF-4A0AF55181F9}"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0828EDC4-E7CE-48EA-A2CF-15EB8E604B5E}" type="datetimeFigureOut">
              <a:rPr lang="zh-TW" altLang="en-US"/>
              <a:pPr>
                <a:defRPr/>
              </a:pPr>
              <a:t>2010/10/20</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4350F25A-F929-4159-819F-33165FFD1920}"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lstStyle>
            <a:lvl1pPr algn="l">
              <a:buNone/>
              <a:defRPr sz="44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72155985-CB14-41B1-9CF0-35B1EA087F0A}" type="datetimeFigureOut">
              <a:rPr lang="zh-TW" altLang="en-US"/>
              <a:pPr>
                <a:defRPr/>
              </a:pPr>
              <a:t>2010/10/20</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8E0380E0-0927-4883-8491-AB30576BEF56}"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5" name="矩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矩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2" name="標題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11"/>
          <p:cNvSpPr>
            <a:spLocks noGrp="1"/>
          </p:cNvSpPr>
          <p:nvPr>
            <p:ph type="dt" sz="half" idx="10"/>
          </p:nvPr>
        </p:nvSpPr>
        <p:spPr>
          <a:xfrm>
            <a:off x="6248400" y="6248400"/>
            <a:ext cx="2667000" cy="365125"/>
          </a:xfrm>
        </p:spPr>
        <p:txBody>
          <a:bodyPr rtlCol="0"/>
          <a:lstStyle>
            <a:lvl1pPr>
              <a:defRPr/>
            </a:lvl1pPr>
          </a:lstStyle>
          <a:p>
            <a:pPr>
              <a:defRPr/>
            </a:pPr>
            <a:fld id="{CF405E4F-743A-4E9B-AA36-AF3A85B523D8}" type="datetimeFigureOut">
              <a:rPr lang="zh-TW" altLang="en-US"/>
              <a:pPr>
                <a:defRPr/>
              </a:pPr>
              <a:t>2010/10/20</a:t>
            </a:fld>
            <a:endParaRPr lang="zh-TW" altLang="en-US"/>
          </a:p>
        </p:txBody>
      </p:sp>
      <p:sp>
        <p:nvSpPr>
          <p:cNvPr id="10" name="投影片編號版面配置區 12"/>
          <p:cNvSpPr>
            <a:spLocks noGrp="1"/>
          </p:cNvSpPr>
          <p:nvPr>
            <p:ph type="sldNum" sz="quarter" idx="11"/>
          </p:nvPr>
        </p:nvSpPr>
        <p:spPr>
          <a:xfrm>
            <a:off x="0" y="4667250"/>
            <a:ext cx="1447800" cy="663575"/>
          </a:xfrm>
        </p:spPr>
        <p:txBody>
          <a:bodyPr rtlCol="0"/>
          <a:lstStyle>
            <a:lvl1pPr>
              <a:defRPr sz="2800" smtClean="0"/>
            </a:lvl1pPr>
          </a:lstStyle>
          <a:p>
            <a:pPr>
              <a:defRPr/>
            </a:pPr>
            <a:fld id="{0F604C63-E088-4455-A8E2-E1F083F2F820}" type="slidenum">
              <a:rPr lang="zh-TW" altLang="en-US"/>
              <a:pPr>
                <a:defRPr/>
              </a:pPr>
              <a:t>‹#›</a:t>
            </a:fld>
            <a:endParaRPr lang="zh-TW" altLang="en-US"/>
          </a:p>
        </p:txBody>
      </p:sp>
      <p:sp>
        <p:nvSpPr>
          <p:cNvPr id="11" name="頁尾版面配置區 13"/>
          <p:cNvSpPr>
            <a:spLocks noGrp="1"/>
          </p:cNvSpPr>
          <p:nvPr>
            <p:ph type="ftr" sz="quarter" idx="12"/>
          </p:nvPr>
        </p:nvSpPr>
        <p:spPr>
          <a:xfrm>
            <a:off x="1600200" y="6248400"/>
            <a:ext cx="4572000" cy="365125"/>
          </a:xfrm>
        </p:spPr>
        <p:txBody>
          <a:bodyPr rtlCol="0"/>
          <a:lstStyle>
            <a:lvl1pPr>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7" name="文字版面配置區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ea typeface="+mn-ea"/>
              </a:defRPr>
            </a:lvl1pPr>
          </a:lstStyle>
          <a:p>
            <a:pPr>
              <a:defRPr/>
            </a:pPr>
            <a:fld id="{362F42A1-D599-4958-AA53-A69F48CD71DA}" type="datetimeFigureOut">
              <a:rPr lang="zh-TW" altLang="en-US"/>
              <a:pPr>
                <a:defRPr/>
              </a:pPr>
              <a:t>2010/10/20</a:t>
            </a:fld>
            <a:endParaRPr lang="zh-TW" altLang="en-US"/>
          </a:p>
        </p:txBody>
      </p:sp>
      <p:sp>
        <p:nvSpPr>
          <p:cNvPr id="3" name="頁尾版面配置區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defRPr>
            </a:lvl1pPr>
          </a:lstStyle>
          <a:p>
            <a:pPr>
              <a:defRPr/>
            </a:pPr>
            <a:endParaRPr lang="zh-TW" altLang="en-US"/>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3" name="投影片編號版面配置區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ea typeface="+mn-ea"/>
              </a:defRPr>
            </a:lvl1pPr>
          </a:lstStyle>
          <a:p>
            <a:pPr>
              <a:defRPr/>
            </a:pPr>
            <a:fld id="{A110341C-A628-4BEC-8780-05A0517D712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5" r:id="rId3"/>
    <p:sldLayoutId id="2147483686" r:id="rId4"/>
    <p:sldLayoutId id="2147483687" r:id="rId5"/>
    <p:sldLayoutId id="2147483681" r:id="rId6"/>
    <p:sldLayoutId id="2147483688" r:id="rId7"/>
    <p:sldLayoutId id="2147483682" r:id="rId8"/>
    <p:sldLayoutId id="2147483689" r:id="rId9"/>
    <p:sldLayoutId id="2147483683" r:id="rId10"/>
    <p:sldLayoutId id="214748369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ea typeface="微軟正黑體" pitchFamily="34" charset="-120"/>
        </a:defRPr>
      </a:lvl2pPr>
      <a:lvl3pPr algn="l" rtl="0" fontAlgn="base">
        <a:spcBef>
          <a:spcPct val="0"/>
        </a:spcBef>
        <a:spcAft>
          <a:spcPct val="0"/>
        </a:spcAft>
        <a:defRPr sz="4400">
          <a:solidFill>
            <a:schemeClr val="tx2"/>
          </a:solidFill>
          <a:latin typeface="Tw Cen MT" pitchFamily="34" charset="0"/>
          <a:ea typeface="微軟正黑體" pitchFamily="34" charset="-120"/>
        </a:defRPr>
      </a:lvl3pPr>
      <a:lvl4pPr algn="l" rtl="0" fontAlgn="base">
        <a:spcBef>
          <a:spcPct val="0"/>
        </a:spcBef>
        <a:spcAft>
          <a:spcPct val="0"/>
        </a:spcAft>
        <a:defRPr sz="4400">
          <a:solidFill>
            <a:schemeClr val="tx2"/>
          </a:solidFill>
          <a:latin typeface="Tw Cen MT" pitchFamily="34" charset="0"/>
          <a:ea typeface="微軟正黑體" pitchFamily="34" charset="-120"/>
        </a:defRPr>
      </a:lvl4pPr>
      <a:lvl5pPr algn="l" rtl="0" fontAlgn="base">
        <a:spcBef>
          <a:spcPct val="0"/>
        </a:spcBef>
        <a:spcAft>
          <a:spcPct val="0"/>
        </a:spcAft>
        <a:defRPr sz="4400">
          <a:solidFill>
            <a:schemeClr val="tx2"/>
          </a:solidFill>
          <a:latin typeface="Tw Cen MT" pitchFamily="34" charset="0"/>
          <a:ea typeface="微軟正黑體" pitchFamily="34" charset="-120"/>
        </a:defRPr>
      </a:lvl5pPr>
      <a:lvl6pPr marL="457200" algn="l" rtl="0" fontAlgn="base">
        <a:spcBef>
          <a:spcPct val="0"/>
        </a:spcBef>
        <a:spcAft>
          <a:spcPct val="0"/>
        </a:spcAft>
        <a:defRPr sz="4400">
          <a:solidFill>
            <a:schemeClr val="tx2"/>
          </a:solidFill>
          <a:latin typeface="Tw Cen MT" pitchFamily="34" charset="0"/>
          <a:ea typeface="微軟正黑體" pitchFamily="34" charset="-120"/>
        </a:defRPr>
      </a:lvl6pPr>
      <a:lvl7pPr marL="914400" algn="l" rtl="0" fontAlgn="base">
        <a:spcBef>
          <a:spcPct val="0"/>
        </a:spcBef>
        <a:spcAft>
          <a:spcPct val="0"/>
        </a:spcAft>
        <a:defRPr sz="4400">
          <a:solidFill>
            <a:schemeClr val="tx2"/>
          </a:solidFill>
          <a:latin typeface="Tw Cen MT" pitchFamily="34" charset="0"/>
          <a:ea typeface="微軟正黑體" pitchFamily="34" charset="-120"/>
        </a:defRPr>
      </a:lvl7pPr>
      <a:lvl8pPr marL="1371600" algn="l" rtl="0" fontAlgn="base">
        <a:spcBef>
          <a:spcPct val="0"/>
        </a:spcBef>
        <a:spcAft>
          <a:spcPct val="0"/>
        </a:spcAft>
        <a:defRPr sz="4400">
          <a:solidFill>
            <a:schemeClr val="tx2"/>
          </a:solidFill>
          <a:latin typeface="Tw Cen MT" pitchFamily="34" charset="0"/>
          <a:ea typeface="微軟正黑體" pitchFamily="34" charset="-120"/>
        </a:defRPr>
      </a:lvl8pPr>
      <a:lvl9pPr marL="1828800" algn="l" rtl="0" fontAlgn="base">
        <a:spcBef>
          <a:spcPct val="0"/>
        </a:spcBef>
        <a:spcAft>
          <a:spcPct val="0"/>
        </a:spcAft>
        <a:defRPr sz="4400">
          <a:solidFill>
            <a:schemeClr val="tx2"/>
          </a:solidFill>
          <a:latin typeface="Tw Cen MT" pitchFamily="34" charset="0"/>
          <a:ea typeface="微軟正黑體" pitchFamily="34" charset="-12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tw.wrs.yahoo.com/_ylt=A3eg8_fUvOlKVWMAD2l21gt./SIG=127ts96vn/EXP=1256918612/**http:/www.licht-concept.de/projects/mode/zara4.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1.jpeg"/><Relationship Id="rId7" Type="http://schemas.openxmlformats.org/officeDocument/2006/relationships/diagramQuickStyle" Target="../diagrams/quickStyle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3.jpeg"/><Relationship Id="rId7" Type="http://schemas.openxmlformats.org/officeDocument/2006/relationships/diagramQuickStyle" Target="../diagrams/quickStyle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tw.wrs.yahoo.com/_ylt=A3eg8_fUvOlKVWMAD2l21gt./SIG=127ts96vn/EXP=1256918612/**http:/www.licht-concept.de/projects/mode/zara4.jpg" TargetMode="External"/><Relationship Id="rId7"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18.jpeg"/><Relationship Id="rId9" Type="http://schemas.openxmlformats.org/officeDocument/2006/relationships/image" Target="../media/image50.jpeg"/></Relationships>
</file>

<file path=ppt/slides/_rels/slide4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0.jpeg"/><Relationship Id="rId7"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611188" y="765175"/>
            <a:ext cx="7772400" cy="1470025"/>
          </a:xfrm>
        </p:spPr>
        <p:txBody>
          <a:bodyPr>
            <a:normAutofit/>
          </a:bodyPr>
          <a:lstStyle/>
          <a:p>
            <a:pPr fontAlgn="auto">
              <a:spcAft>
                <a:spcPts val="0"/>
              </a:spcAft>
              <a:defRPr/>
            </a:pPr>
            <a:r>
              <a:rPr lang="en-US" altLang="zh-TW" dirty="0" smtClean="0">
                <a:latin typeface="Arial" pitchFamily="34" charset="0"/>
                <a:cs typeface="Arial" pitchFamily="34" charset="0"/>
              </a:rPr>
              <a:t>Rapid-Fire Fulfillment</a:t>
            </a:r>
            <a:br>
              <a:rPr lang="en-US" altLang="zh-TW" dirty="0" smtClean="0">
                <a:latin typeface="Arial" pitchFamily="34" charset="0"/>
                <a:cs typeface="Arial" pitchFamily="34" charset="0"/>
              </a:rPr>
            </a:br>
            <a:r>
              <a:rPr lang="zh-TW" altLang="en-US" dirty="0" smtClean="0">
                <a:latin typeface="微軟正黑體" pitchFamily="34" charset="-120"/>
              </a:rPr>
              <a:t>既快又準的供應關係</a:t>
            </a:r>
          </a:p>
        </p:txBody>
      </p:sp>
      <p:sp>
        <p:nvSpPr>
          <p:cNvPr id="9219" name="副標題 2"/>
          <p:cNvSpPr>
            <a:spLocks noGrp="1"/>
          </p:cNvSpPr>
          <p:nvPr>
            <p:ph type="subTitle" idx="1"/>
          </p:nvPr>
        </p:nvSpPr>
        <p:spPr>
          <a:xfrm>
            <a:off x="684213" y="2781300"/>
            <a:ext cx="4000500" cy="757238"/>
          </a:xfrm>
        </p:spPr>
        <p:txBody>
          <a:bodyPr/>
          <a:lstStyle/>
          <a:p>
            <a:r>
              <a:rPr lang="zh-TW" altLang="en-US" sz="2800" b="1" smtClean="0">
                <a:solidFill>
                  <a:schemeClr val="tx1"/>
                </a:solidFill>
                <a:latin typeface="微軟正黑體" pitchFamily="34" charset="-120"/>
              </a:rPr>
              <a:t>指導教授：盧淵源 教授</a:t>
            </a:r>
          </a:p>
        </p:txBody>
      </p:sp>
      <p:sp>
        <p:nvSpPr>
          <p:cNvPr id="9220" name="投影片編號版面配置區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ECA5D6B7-0FFF-4F15-986D-2C210E35F673}" type="slidenum">
              <a:rPr lang="en-US" altLang="zh-TW"/>
              <a:pPr fontAlgn="base">
                <a:spcBef>
                  <a:spcPct val="0"/>
                </a:spcBef>
                <a:spcAft>
                  <a:spcPct val="0"/>
                </a:spcAft>
              </a:pPr>
              <a:t>1</a:t>
            </a:fld>
            <a:endParaRPr lang="en-US" altLang="zh-TW"/>
          </a:p>
        </p:txBody>
      </p:sp>
      <p:sp>
        <p:nvSpPr>
          <p:cNvPr id="9221" name="文字方塊 3"/>
          <p:cNvSpPr txBox="1">
            <a:spLocks noChangeArrowheads="1"/>
          </p:cNvSpPr>
          <p:nvPr/>
        </p:nvSpPr>
        <p:spPr bwMode="auto">
          <a:xfrm>
            <a:off x="5435600" y="3573463"/>
            <a:ext cx="3240088" cy="1816100"/>
          </a:xfrm>
          <a:prstGeom prst="rect">
            <a:avLst/>
          </a:prstGeom>
          <a:noFill/>
          <a:ln w="9525">
            <a:noFill/>
            <a:miter lim="800000"/>
            <a:headEnd/>
            <a:tailEnd/>
          </a:ln>
        </p:spPr>
        <p:txBody>
          <a:bodyPr>
            <a:spAutoFit/>
          </a:bodyPr>
          <a:lstStyle/>
          <a:p>
            <a:r>
              <a:rPr kumimoji="0" lang="zh-TW" altLang="en-US" sz="2800" b="1">
                <a:latin typeface="微軟正黑體" pitchFamily="34" charset="-120"/>
                <a:ea typeface="微軟正黑體" pitchFamily="34" charset="-120"/>
              </a:rPr>
              <a:t>第七組</a:t>
            </a:r>
            <a:endParaRPr kumimoji="0" lang="en-US" altLang="zh-TW" sz="2800" b="1">
              <a:latin typeface="微軟正黑體" pitchFamily="34" charset="-120"/>
              <a:ea typeface="微軟正黑體" pitchFamily="34" charset="-120"/>
            </a:endParaRPr>
          </a:p>
          <a:p>
            <a:endParaRPr kumimoji="0" lang="en-US" altLang="zh-TW" sz="2800" b="1">
              <a:latin typeface="微軟正黑體" pitchFamily="34" charset="-120"/>
              <a:ea typeface="微軟正黑體" pitchFamily="34" charset="-120"/>
            </a:endParaRPr>
          </a:p>
          <a:p>
            <a:r>
              <a:rPr kumimoji="0" lang="zh-TW" altLang="en-US" sz="2800" b="1">
                <a:latin typeface="微軟正黑體" pitchFamily="34" charset="-120"/>
                <a:ea typeface="微軟正黑體" pitchFamily="34" charset="-120"/>
              </a:rPr>
              <a:t>劉祐廷 徐迦勒 馬慶</a:t>
            </a:r>
            <a:endParaRPr kumimoji="0" lang="en-US" altLang="zh-TW" sz="2800" b="1">
              <a:latin typeface="微軟正黑體" pitchFamily="34" charset="-120"/>
              <a:ea typeface="微軟正黑體" pitchFamily="34" charset="-120"/>
            </a:endParaRPr>
          </a:p>
          <a:p>
            <a:r>
              <a:rPr kumimoji="0" lang="zh-TW" altLang="en-US" sz="2800" b="1">
                <a:latin typeface="微軟正黑體" pitchFamily="34" charset="-120"/>
                <a:ea typeface="微軟正黑體" pitchFamily="34" charset="-120"/>
              </a:rPr>
              <a:t>章佳傑  龔楷恒 </a:t>
            </a:r>
            <a:endParaRPr kumimoji="0" lang="en-US" altLang="zh-TW" sz="2800" b="1">
              <a:latin typeface="微軟正黑體" pitchFamily="34" charset="-120"/>
              <a:ea typeface="微軟正黑體" pitchFamily="34" charset="-120"/>
            </a:endParaRPr>
          </a:p>
        </p:txBody>
      </p:sp>
      <p:pic>
        <p:nvPicPr>
          <p:cNvPr id="9222" name="Picture 5" descr="W020091013470421717890"/>
          <p:cNvPicPr>
            <a:picLocks noChangeAspect="1" noChangeArrowheads="1"/>
          </p:cNvPicPr>
          <p:nvPr/>
        </p:nvPicPr>
        <p:blipFill>
          <a:blip r:embed="rId2"/>
          <a:srcRect/>
          <a:stretch>
            <a:fillRect/>
          </a:stretch>
        </p:blipFill>
        <p:spPr bwMode="auto">
          <a:xfrm rot="-475757">
            <a:off x="322263" y="4303713"/>
            <a:ext cx="4427537" cy="134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核心理念</a:t>
            </a:r>
            <a:endParaRPr lang="zh-TW" altLang="en-US" b="1" smtClean="0">
              <a:latin typeface="微軟正黑體" pitchFamily="34" charset="-120"/>
            </a:endParaRPr>
          </a:p>
        </p:txBody>
      </p:sp>
      <p:sp>
        <p:nvSpPr>
          <p:cNvPr id="18435" name="內容版面配置區 2"/>
          <p:cNvSpPr>
            <a:spLocks noGrp="1"/>
          </p:cNvSpPr>
          <p:nvPr>
            <p:ph sz="quarter" idx="1"/>
          </p:nvPr>
        </p:nvSpPr>
        <p:spPr>
          <a:xfrm>
            <a:off x="612775" y="1600200"/>
            <a:ext cx="8153400" cy="4495800"/>
          </a:xfrm>
        </p:spPr>
        <p:txBody>
          <a:bodyPr/>
          <a:lstStyle/>
          <a:p>
            <a:pPr>
              <a:buFont typeface="Wingdings" pitchFamily="2" charset="2"/>
              <a:buNone/>
            </a:pPr>
            <a:r>
              <a:rPr lang="en-US" altLang="zh-TW" b="1" smtClean="0">
                <a:latin typeface="Arial" charset="0"/>
                <a:cs typeface="Arial" charset="0"/>
              </a:rPr>
              <a:t>5. You are the designer</a:t>
            </a:r>
          </a:p>
          <a:p>
            <a:r>
              <a:rPr lang="en-US" altLang="zh-TW" sz="2400" smtClean="0">
                <a:latin typeface="微軟正黑體" pitchFamily="34" charset="-120"/>
              </a:rPr>
              <a:t>ZARA </a:t>
            </a:r>
            <a:r>
              <a:rPr lang="zh-TW" altLang="zh-TW" sz="2400" smtClean="0">
                <a:latin typeface="微軟正黑體" pitchFamily="34" charset="-120"/>
              </a:rPr>
              <a:t>的設計模式是「以消費者為主導」的運作模式。</a:t>
            </a:r>
            <a:endParaRPr lang="en-US" altLang="zh-TW" sz="2400" smtClean="0">
              <a:latin typeface="微軟正黑體" pitchFamily="34" charset="-120"/>
            </a:endParaRPr>
          </a:p>
          <a:p>
            <a:r>
              <a:rPr lang="en-US" altLang="zh-TW" sz="2400" smtClean="0">
                <a:latin typeface="微軟正黑體" pitchFamily="34" charset="-120"/>
              </a:rPr>
              <a:t>ZARA</a:t>
            </a:r>
            <a:r>
              <a:rPr lang="zh-TW" altLang="zh-TW" sz="2400" smtClean="0">
                <a:latin typeface="微軟正黑體" pitchFamily="34" charset="-120"/>
              </a:rPr>
              <a:t>以市場決定服裝設計，全球零售點的第一線工作人員聆聽消費者對產品的建議，從顏色、款式到價格，每天匯總回西班牙總公司，其設計部門便立即進行檢討，在兩星期後，依顧客建議而產生的新產品就可以在店內找到</a:t>
            </a:r>
            <a:r>
              <a:rPr lang="zh-TW" altLang="zh-TW" sz="2400" smtClean="0"/>
              <a:t>。</a:t>
            </a:r>
          </a:p>
          <a:p>
            <a:pPr>
              <a:buFont typeface="Wingdings" pitchFamily="2" charset="2"/>
              <a:buNone/>
            </a:pPr>
            <a:r>
              <a:rPr lang="en-US" altLang="zh-TW" b="1" smtClean="0">
                <a:latin typeface="Arial" charset="0"/>
                <a:cs typeface="Arial" charset="0"/>
              </a:rPr>
              <a:t>6.</a:t>
            </a:r>
            <a:r>
              <a:rPr lang="zh-TW" altLang="zh-TW" b="1" smtClean="0"/>
              <a:t>「三位一體」的設計與訂單管理</a:t>
            </a:r>
            <a:endParaRPr lang="en-US" altLang="zh-TW" b="1" smtClean="0"/>
          </a:p>
          <a:p>
            <a:pPr>
              <a:buFont typeface="Wingdings" pitchFamily="2" charset="2"/>
              <a:buNone/>
            </a:pPr>
            <a:r>
              <a:rPr lang="en-US" altLang="zh-TW" sz="2400" smtClean="0"/>
              <a:t>          </a:t>
            </a:r>
            <a:r>
              <a:rPr lang="en-US" altLang="zh-TW" sz="2400" smtClean="0">
                <a:latin typeface="微軟正黑體" pitchFamily="34" charset="-120"/>
              </a:rPr>
              <a:t>INDITEX</a:t>
            </a:r>
            <a:r>
              <a:rPr lang="zh-TW" altLang="zh-TW" sz="2400" smtClean="0">
                <a:latin typeface="微軟正黑體" pitchFamily="34" charset="-120"/>
              </a:rPr>
              <a:t>集團總部有一個由設計專家、市場分析專家和採購人員組成「三位一體」的商業團隊，每年設計的新產品將近四萬款，公司從中選擇近二萬多款進入市場。</a:t>
            </a:r>
            <a:endParaRPr lang="en-US" altLang="zh-TW" sz="2400" b="1" smtClean="0">
              <a:latin typeface="微軟正黑體" pitchFamily="34" charset="-120"/>
            </a:endParaRPr>
          </a:p>
          <a:p>
            <a:pPr>
              <a:buFont typeface="Wingdings" pitchFamily="2" charset="2"/>
              <a:buNone/>
            </a:pPr>
            <a:endParaRPr lang="en-US" altLang="zh-TW" b="1" smtClean="0"/>
          </a:p>
          <a:p>
            <a:endParaRPr lang="zh-TW"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核心理念</a:t>
            </a:r>
            <a:endParaRPr lang="zh-TW" altLang="en-US" b="1" smtClean="0">
              <a:latin typeface="微軟正黑體" pitchFamily="34" charset="-120"/>
            </a:endParaRPr>
          </a:p>
        </p:txBody>
      </p:sp>
      <p:sp>
        <p:nvSpPr>
          <p:cNvPr id="19459" name="內容版面配置區 2"/>
          <p:cNvSpPr>
            <a:spLocks noGrp="1"/>
          </p:cNvSpPr>
          <p:nvPr>
            <p:ph sz="quarter" idx="1"/>
          </p:nvPr>
        </p:nvSpPr>
        <p:spPr>
          <a:xfrm>
            <a:off x="612775" y="1600200"/>
            <a:ext cx="8153400" cy="4495800"/>
          </a:xfrm>
        </p:spPr>
        <p:txBody>
          <a:bodyPr/>
          <a:lstStyle/>
          <a:p>
            <a:pPr>
              <a:buFont typeface="Wingdings" pitchFamily="2" charset="2"/>
              <a:buNone/>
            </a:pPr>
            <a:r>
              <a:rPr lang="en-US" altLang="zh-TW" b="1" smtClean="0"/>
              <a:t>7. </a:t>
            </a:r>
            <a:r>
              <a:rPr lang="zh-TW" altLang="zh-TW" b="1" smtClean="0">
                <a:latin typeface="微軟正黑體" pitchFamily="34" charset="-120"/>
              </a:rPr>
              <a:t>歐洲製造</a:t>
            </a:r>
            <a:endParaRPr lang="zh-TW" altLang="en-US" smtClean="0">
              <a:latin typeface="微軟正黑體" pitchFamily="34" charset="-120"/>
            </a:endParaRPr>
          </a:p>
          <a:p>
            <a:pPr>
              <a:lnSpc>
                <a:spcPct val="150000"/>
              </a:lnSpc>
              <a:buFont typeface="Wingdings" pitchFamily="2" charset="2"/>
              <a:buNone/>
            </a:pPr>
            <a:r>
              <a:rPr lang="en-US" altLang="zh-TW" sz="2400" smtClean="0"/>
              <a:t>          </a:t>
            </a:r>
            <a:r>
              <a:rPr lang="en-US" altLang="zh-TW" sz="2400" smtClean="0">
                <a:latin typeface="微軟正黑體" pitchFamily="34" charset="-120"/>
              </a:rPr>
              <a:t>ZARA</a:t>
            </a:r>
            <a:r>
              <a:rPr lang="zh-TW" altLang="zh-TW" sz="2400" smtClean="0">
                <a:latin typeface="微軟正黑體" pitchFamily="34" charset="-120"/>
              </a:rPr>
              <a:t>以「歐洲製造」為主要行銷策略，成功切入消費者內心對「歐洲製造」等同於高級流行服飾品牌的意象，其以市場需求驅動之行銷策略是成功打入市場的關鍵之一。</a:t>
            </a:r>
            <a:r>
              <a:rPr lang="en-US" altLang="zh-TW" sz="2400" smtClean="0">
                <a:latin typeface="微軟正黑體" pitchFamily="34" charset="-120"/>
              </a:rPr>
              <a:t>ZARA</a:t>
            </a:r>
            <a:r>
              <a:rPr lang="zh-TW" altLang="zh-TW" sz="2400" smtClean="0">
                <a:latin typeface="微軟正黑體" pitchFamily="34" charset="-120"/>
              </a:rPr>
              <a:t>敢於顛覆</a:t>
            </a:r>
            <a:r>
              <a:rPr lang="en-US" altLang="zh-TW" sz="2400" smtClean="0">
                <a:latin typeface="微軟正黑體" pitchFamily="34" charset="-120"/>
              </a:rPr>
              <a:t>out-sourcing</a:t>
            </a:r>
            <a:r>
              <a:rPr lang="zh-TW" altLang="zh-TW" sz="2400" smtClean="0">
                <a:latin typeface="微軟正黑體" pitchFamily="34" charset="-120"/>
              </a:rPr>
              <a:t>低成本外包模式，而採取</a:t>
            </a:r>
            <a:r>
              <a:rPr lang="en-US" altLang="zh-TW" sz="2400" smtClean="0">
                <a:latin typeface="微軟正黑體" pitchFamily="34" charset="-120"/>
              </a:rPr>
              <a:t>near-sourcing</a:t>
            </a:r>
            <a:r>
              <a:rPr lang="zh-TW" altLang="zh-TW" sz="2400" smtClean="0">
                <a:latin typeface="微軟正黑體" pitchFamily="34" charset="-120"/>
              </a:rPr>
              <a:t>這種成本較高，其考慮的不是成本多高，而是考慮利潤多高，對</a:t>
            </a:r>
            <a:r>
              <a:rPr lang="en-US" altLang="zh-TW" sz="2400" smtClean="0">
                <a:latin typeface="微軟正黑體" pitchFamily="34" charset="-120"/>
              </a:rPr>
              <a:t>ZARA</a:t>
            </a:r>
            <a:r>
              <a:rPr lang="zh-TW" altLang="zh-TW" sz="2400" smtClean="0">
                <a:latin typeface="微軟正黑體" pitchFamily="34" charset="-120"/>
              </a:rPr>
              <a:t>來說，就近外包，快速反應與品質才是利潤的來源。</a:t>
            </a:r>
          </a:p>
          <a:p>
            <a:endParaRPr lang="zh-TW"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營運模式</a:t>
            </a:r>
            <a:endParaRPr lang="zh-TW" altLang="zh-TW" smtClean="0">
              <a:latin typeface="微軟正黑體" pitchFamily="34" charset="-120"/>
            </a:endParaRPr>
          </a:p>
        </p:txBody>
      </p:sp>
      <p:sp>
        <p:nvSpPr>
          <p:cNvPr id="3" name="內容版面配置區 2"/>
          <p:cNvSpPr>
            <a:spLocks noGrp="1"/>
          </p:cNvSpPr>
          <p:nvPr>
            <p:ph sz="quarter" idx="1"/>
          </p:nvPr>
        </p:nvSpPr>
        <p:spPr>
          <a:xfrm>
            <a:off x="457200" y="1600200"/>
            <a:ext cx="8229600" cy="4924425"/>
          </a:xfrm>
        </p:spPr>
        <p:txBody>
          <a:bodyPr>
            <a:normAutofit lnSpcReduction="10000"/>
          </a:bodyPr>
          <a:lstStyle/>
          <a:p>
            <a:pPr marL="514350" indent="-514350" fontAlgn="auto">
              <a:spcAft>
                <a:spcPts val="0"/>
              </a:spcAft>
              <a:buFont typeface="Wingdings"/>
              <a:buNone/>
              <a:defRPr/>
            </a:pPr>
            <a:r>
              <a:rPr lang="en-US" altLang="zh-TW" b="1" dirty="0" smtClean="0">
                <a:latin typeface="微軟正黑體" pitchFamily="34" charset="-120"/>
              </a:rPr>
              <a:t>1.</a:t>
            </a:r>
            <a:r>
              <a:rPr lang="zh-TW" altLang="zh-TW" b="1" dirty="0" smtClean="0">
                <a:latin typeface="微軟正黑體" pitchFamily="34" charset="-120"/>
              </a:rPr>
              <a:t>目標市場</a:t>
            </a:r>
            <a:endParaRPr lang="en-US" altLang="zh-TW" b="1" dirty="0" smtClean="0">
              <a:latin typeface="微軟正黑體" pitchFamily="34" charset="-120"/>
            </a:endParaRPr>
          </a:p>
          <a:p>
            <a:pPr marL="365125" indent="-365125" fontAlgn="auto">
              <a:spcAft>
                <a:spcPts val="0"/>
              </a:spcAft>
              <a:buFont typeface="Wingdings"/>
              <a:buNone/>
              <a:defRPr/>
            </a:pPr>
            <a:r>
              <a:rPr lang="en-US" altLang="zh-TW" sz="2600" dirty="0" smtClean="0">
                <a:latin typeface="微軟正黑體" pitchFamily="34" charset="-120"/>
              </a:rPr>
              <a:t>          ZARA</a:t>
            </a:r>
            <a:r>
              <a:rPr lang="zh-TW" altLang="zh-TW" sz="2600" dirty="0" smtClean="0">
                <a:latin typeface="微軟正黑體" pitchFamily="34" charset="-120"/>
              </a:rPr>
              <a:t>通過匯集每季最暢銷的流行單品、集各品牌行銷之所長，經過改版及組合的方式，向流行敏感度高且消費能力強的二十五至三十五歲顧客群提供高品質、低價格的流行時裝。</a:t>
            </a:r>
            <a:endParaRPr lang="en-US" altLang="zh-TW" dirty="0" smtClean="0">
              <a:latin typeface="微軟正黑體" pitchFamily="34" charset="-120"/>
            </a:endParaRPr>
          </a:p>
          <a:p>
            <a:pPr marL="514350" indent="-514350" fontAlgn="auto">
              <a:spcAft>
                <a:spcPts val="0"/>
              </a:spcAft>
              <a:buFont typeface="Wingdings"/>
              <a:buNone/>
              <a:defRPr/>
            </a:pPr>
            <a:r>
              <a:rPr lang="en-US" altLang="zh-TW" b="1" dirty="0" smtClean="0">
                <a:latin typeface="微軟正黑體" pitchFamily="34" charset="-120"/>
              </a:rPr>
              <a:t>2.</a:t>
            </a:r>
            <a:r>
              <a:rPr lang="zh-TW" altLang="zh-TW" b="1" dirty="0" smtClean="0">
                <a:latin typeface="微軟正黑體" pitchFamily="34" charset="-120"/>
              </a:rPr>
              <a:t>公司定位</a:t>
            </a:r>
            <a:endParaRPr lang="en-US" altLang="zh-TW" b="1" dirty="0" smtClean="0">
              <a:latin typeface="微軟正黑體" pitchFamily="34" charset="-120"/>
            </a:endParaRPr>
          </a:p>
          <a:p>
            <a:pPr marL="320040" indent="-320040" fontAlgn="auto">
              <a:spcAft>
                <a:spcPts val="0"/>
              </a:spcAft>
              <a:buFont typeface="Wingdings"/>
              <a:buNone/>
              <a:defRPr/>
            </a:pPr>
            <a:r>
              <a:rPr lang="en-US" altLang="zh-TW" dirty="0" smtClean="0">
                <a:latin typeface="微軟正黑體" pitchFamily="34" charset="-120"/>
              </a:rPr>
              <a:t>        </a:t>
            </a:r>
            <a:r>
              <a:rPr lang="en-US" altLang="zh-TW" sz="2600" dirty="0" smtClean="0">
                <a:latin typeface="微軟正黑體" pitchFamily="34" charset="-120"/>
              </a:rPr>
              <a:t>ZARA </a:t>
            </a:r>
            <a:r>
              <a:rPr lang="zh-TW" altLang="zh-TW" sz="2600" dirty="0" smtClean="0">
                <a:latin typeface="微軟正黑體" pitchFamily="34" charset="-120"/>
              </a:rPr>
              <a:t>投鉅資設立了自己的紡織廠及服裝加工廠，並在歐洲一些主要地區建立獨立的物流運輸企業。十四個工廠連結一個超大型自動化配銷倉庫，完全自製自銷，雖然生產成本比外包生產提高</a:t>
            </a:r>
            <a:r>
              <a:rPr lang="en-US" altLang="zh-TW" sz="2600" dirty="0" smtClean="0">
                <a:latin typeface="微軟正黑體" pitchFamily="34" charset="-120"/>
              </a:rPr>
              <a:t>15%</a:t>
            </a:r>
            <a:r>
              <a:rPr lang="zh-TW" altLang="zh-TW" sz="2600" dirty="0" smtClean="0">
                <a:latin typeface="微軟正黑體" pitchFamily="34" charset="-120"/>
              </a:rPr>
              <a:t>至</a:t>
            </a:r>
            <a:r>
              <a:rPr lang="en-US" altLang="zh-TW" sz="2600" dirty="0" smtClean="0">
                <a:latin typeface="微軟正黑體" pitchFamily="34" charset="-120"/>
              </a:rPr>
              <a:t>20%</a:t>
            </a:r>
            <a:r>
              <a:rPr lang="zh-TW" altLang="zh-TW" sz="2600" dirty="0" smtClean="0">
                <a:latin typeface="微軟正黑體" pitchFamily="34" charset="-120"/>
              </a:rPr>
              <a:t>，但高效率的作業管理使得生產速度得到提升、減少存貨帶來的滯壓成本，因此可以維持穩定的</a:t>
            </a:r>
            <a:r>
              <a:rPr lang="en-US" altLang="zh-TW" sz="2600" dirty="0" smtClean="0">
                <a:latin typeface="微軟正黑體" pitchFamily="34" charset="-120"/>
              </a:rPr>
              <a:t>10%</a:t>
            </a:r>
            <a:r>
              <a:rPr lang="zh-TW" altLang="zh-TW" sz="2600" dirty="0" smtClean="0">
                <a:latin typeface="微軟正黑體" pitchFamily="34" charset="-120"/>
              </a:rPr>
              <a:t>利潤。</a:t>
            </a:r>
            <a:endParaRPr lang="zh-TW" altLang="zh-TW" dirty="0" smtClean="0">
              <a:latin typeface="微軟正黑體" pitchFamily="34" charset="-120"/>
            </a:endParaRPr>
          </a:p>
          <a:p>
            <a:pPr marL="320040" indent="-320040" fontAlgn="auto">
              <a:spcAft>
                <a:spcPts val="0"/>
              </a:spcAft>
              <a:buFont typeface="Wingdings"/>
              <a:buNone/>
              <a:defRPr/>
            </a:pPr>
            <a:endParaRPr lang="en-US" altLang="zh-TW" b="1" dirty="0" smtClean="0"/>
          </a:p>
          <a:p>
            <a:pPr marL="320040" indent="-320040" fontAlgn="auto">
              <a:spcAft>
                <a:spcPts val="0"/>
              </a:spcAft>
              <a:buFont typeface="Wingdings"/>
              <a:buNone/>
              <a:defRPr/>
            </a:pPr>
            <a:endParaRPr lang="zh-TW" altLang="zh-TW"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營運模式</a:t>
            </a:r>
            <a:endParaRPr lang="zh-TW" altLang="en-US" b="1" smtClean="0">
              <a:latin typeface="微軟正黑體" pitchFamily="34" charset="-120"/>
            </a:endParaRPr>
          </a:p>
        </p:txBody>
      </p:sp>
      <p:sp>
        <p:nvSpPr>
          <p:cNvPr id="3" name="內容版面配置區 2"/>
          <p:cNvSpPr>
            <a:spLocks noGrp="1"/>
          </p:cNvSpPr>
          <p:nvPr>
            <p:ph sz="quarter" idx="1"/>
          </p:nvPr>
        </p:nvSpPr>
        <p:spPr>
          <a:xfrm>
            <a:off x="612775" y="1600200"/>
            <a:ext cx="8153400" cy="4495800"/>
          </a:xfrm>
        </p:spPr>
        <p:txBody>
          <a:bodyPr>
            <a:normAutofit fontScale="92500" lnSpcReduction="20000"/>
          </a:bodyPr>
          <a:lstStyle/>
          <a:p>
            <a:pPr marL="320040" indent="-320040" fontAlgn="auto">
              <a:spcAft>
                <a:spcPts val="0"/>
              </a:spcAft>
              <a:buFont typeface="Wingdings"/>
              <a:buNone/>
              <a:defRPr/>
            </a:pPr>
            <a:r>
              <a:rPr lang="en-US" altLang="zh-TW" b="1" dirty="0" smtClean="0">
                <a:latin typeface="微軟正黑體" pitchFamily="34" charset="-120"/>
              </a:rPr>
              <a:t>3. </a:t>
            </a:r>
            <a:r>
              <a:rPr lang="zh-TW" altLang="zh-TW" b="1" dirty="0" smtClean="0">
                <a:latin typeface="微軟正黑體" pitchFamily="34" charset="-120"/>
              </a:rPr>
              <a:t>垂直整合模式</a:t>
            </a:r>
            <a:endParaRPr lang="en-US" altLang="zh-TW" b="1" dirty="0" smtClean="0">
              <a:latin typeface="微軟正黑體" pitchFamily="34" charset="-120"/>
            </a:endParaRPr>
          </a:p>
          <a:p>
            <a:pPr marL="320040" indent="-320040" fontAlgn="auto">
              <a:spcAft>
                <a:spcPts val="0"/>
              </a:spcAft>
              <a:buFont typeface="Wingdings"/>
              <a:buNone/>
              <a:defRPr/>
            </a:pPr>
            <a:r>
              <a:rPr lang="en-US" altLang="zh-TW" dirty="0" smtClean="0">
                <a:latin typeface="微軟正黑體" pitchFamily="34" charset="-120"/>
              </a:rPr>
              <a:t>        </a:t>
            </a:r>
            <a:r>
              <a:rPr lang="zh-TW" altLang="zh-TW" dirty="0" smtClean="0">
                <a:latin typeface="微軟正黑體" pitchFamily="34" charset="-120"/>
              </a:rPr>
              <a:t>從採購、設計、生產、物流再到店面，</a:t>
            </a:r>
            <a:r>
              <a:rPr lang="en-US" altLang="zh-TW" dirty="0" smtClean="0">
                <a:latin typeface="微軟正黑體" pitchFamily="34" charset="-120"/>
              </a:rPr>
              <a:t>ZARA </a:t>
            </a:r>
            <a:r>
              <a:rPr lang="zh-TW" altLang="zh-TW" dirty="0" smtClean="0">
                <a:latin typeface="微軟正黑體" pitchFamily="34" charset="-120"/>
              </a:rPr>
              <a:t>大都自己包辦。</a:t>
            </a:r>
            <a:endParaRPr lang="en-US" altLang="zh-TW" b="1" dirty="0" smtClean="0">
              <a:latin typeface="微軟正黑體" pitchFamily="34" charset="-120"/>
            </a:endParaRPr>
          </a:p>
          <a:p>
            <a:pPr marL="320040" indent="-320040" fontAlgn="auto">
              <a:spcAft>
                <a:spcPts val="0"/>
              </a:spcAft>
              <a:buFont typeface="Wingdings"/>
              <a:buNone/>
              <a:defRPr/>
            </a:pPr>
            <a:r>
              <a:rPr lang="en-US" altLang="zh-TW" b="1" dirty="0" smtClean="0">
                <a:latin typeface="微軟正黑體" pitchFamily="34" charset="-120"/>
              </a:rPr>
              <a:t>4. </a:t>
            </a:r>
            <a:r>
              <a:rPr lang="zh-TW" altLang="zh-TW" b="1" dirty="0" smtClean="0">
                <a:latin typeface="微軟正黑體" pitchFamily="34" charset="-120"/>
              </a:rPr>
              <a:t>不做廣告</a:t>
            </a:r>
            <a:endParaRPr lang="en-US" altLang="zh-TW" b="1" dirty="0" smtClean="0">
              <a:latin typeface="微軟正黑體" pitchFamily="34" charset="-120"/>
            </a:endParaRPr>
          </a:p>
          <a:p>
            <a:pPr marL="320040" indent="-320040" fontAlgn="auto">
              <a:spcAft>
                <a:spcPts val="0"/>
              </a:spcAft>
              <a:buFont typeface="Wingdings"/>
              <a:buNone/>
              <a:defRPr/>
            </a:pPr>
            <a:r>
              <a:rPr lang="en-US" altLang="zh-TW" dirty="0" smtClean="0">
                <a:latin typeface="微軟正黑體" pitchFamily="34" charset="-120"/>
              </a:rPr>
              <a:t>        </a:t>
            </a:r>
            <a:r>
              <a:rPr lang="zh-TW" altLang="zh-TW" dirty="0" smtClean="0">
                <a:latin typeface="微軟正黑體" pitchFamily="34" charset="-120"/>
              </a:rPr>
              <a:t>由於不將錢大量花在廣告上，使</a:t>
            </a:r>
            <a:r>
              <a:rPr lang="en-US" altLang="zh-TW" dirty="0" smtClean="0">
                <a:latin typeface="微軟正黑體" pitchFamily="34" charset="-120"/>
              </a:rPr>
              <a:t>ZARA</a:t>
            </a:r>
            <a:r>
              <a:rPr lang="zh-TW" altLang="zh-TW" dirty="0" smtClean="0">
                <a:latin typeface="微軟正黑體" pitchFamily="34" charset="-120"/>
              </a:rPr>
              <a:t>能夠將產品以更實惠的價格回饋消費者。然而</a:t>
            </a:r>
            <a:r>
              <a:rPr lang="en-US" altLang="zh-TW" dirty="0" smtClean="0">
                <a:latin typeface="微軟正黑體" pitchFamily="34" charset="-120"/>
              </a:rPr>
              <a:t>ZARA</a:t>
            </a:r>
            <a:r>
              <a:rPr lang="zh-TW" altLang="zh-TW" dirty="0" smtClean="0">
                <a:latin typeface="微軟正黑體" pitchFamily="34" charset="-120"/>
              </a:rPr>
              <a:t>的知名度卻沒有因此降低，是因為它將自己的店鋪選擇在最精華的地段開設，例如紐約的第五大道上，就可以看到</a:t>
            </a:r>
            <a:r>
              <a:rPr lang="en-US" altLang="zh-TW" dirty="0" smtClean="0">
                <a:latin typeface="微軟正黑體" pitchFamily="34" charset="-120"/>
              </a:rPr>
              <a:t>ZARA </a:t>
            </a:r>
            <a:r>
              <a:rPr lang="zh-TW" altLang="zh-TW" dirty="0" smtClean="0">
                <a:latin typeface="微軟正黑體" pitchFamily="34" charset="-120"/>
              </a:rPr>
              <a:t>與</a:t>
            </a:r>
            <a:r>
              <a:rPr lang="en-US" altLang="zh-TW" dirty="0" smtClean="0">
                <a:latin typeface="微軟正黑體" pitchFamily="34" charset="-120"/>
              </a:rPr>
              <a:t>Chanel</a:t>
            </a:r>
            <a:r>
              <a:rPr lang="zh-TW" altLang="zh-TW" dirty="0" smtClean="0">
                <a:latin typeface="微軟正黑體" pitchFamily="34" charset="-120"/>
              </a:rPr>
              <a:t>、</a:t>
            </a:r>
            <a:r>
              <a:rPr lang="en-US" altLang="zh-TW" dirty="0" smtClean="0">
                <a:latin typeface="微軟正黑體" pitchFamily="34" charset="-120"/>
              </a:rPr>
              <a:t>Gucci </a:t>
            </a:r>
            <a:r>
              <a:rPr lang="zh-TW" altLang="zh-TW" dirty="0" smtClean="0">
                <a:latin typeface="微軟正黑體" pitchFamily="34" charset="-120"/>
              </a:rPr>
              <a:t>等高價位的比鄰，讓消費者可以在奢華的裝潢中，平價的消費，滿足了許多人內心的虛榮感，也同時達到最好的廣告效果。</a:t>
            </a:r>
          </a:p>
          <a:p>
            <a:pPr marL="320040" indent="-320040" fontAlgn="auto">
              <a:spcAft>
                <a:spcPts val="0"/>
              </a:spcAft>
              <a:buFont typeface="Wingdings"/>
              <a:buNone/>
              <a:defRPr/>
            </a:pPr>
            <a:endParaRPr lang="zh-TW" altLang="en-US" dirty="0" smtClean="0">
              <a:latin typeface="微軟正黑體" pitchFamily="34" charset="-120"/>
            </a:endParaRPr>
          </a:p>
          <a:p>
            <a:pPr marL="320040" indent="-320040" fontAlgn="auto">
              <a:spcAft>
                <a:spcPts val="0"/>
              </a:spcAft>
              <a:buFont typeface="Wingdings"/>
              <a:buChar char=""/>
              <a:defRPr/>
            </a:pP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1692275" y="1700213"/>
            <a:ext cx="6477000" cy="1828800"/>
          </a:xfrm>
        </p:spPr>
        <p:txBody>
          <a:bodyPr>
            <a:normAutofit/>
          </a:bodyPr>
          <a:lstStyle/>
          <a:p>
            <a:pPr fontAlgn="auto">
              <a:spcAft>
                <a:spcPts val="0"/>
              </a:spcAft>
              <a:defRPr/>
            </a:pPr>
            <a:r>
              <a:rPr lang="en-US" altLang="zh-TW" dirty="0" smtClean="0">
                <a:latin typeface="微軟正黑體" pitchFamily="34" charset="-120"/>
              </a:rPr>
              <a:t>ZARA</a:t>
            </a:r>
            <a:r>
              <a:rPr lang="zh-TW" altLang="en-US" dirty="0" smtClean="0">
                <a:latin typeface="微軟正黑體" pitchFamily="34" charset="-120"/>
              </a:rPr>
              <a:t>供應鏈管理</a:t>
            </a:r>
          </a:p>
        </p:txBody>
      </p:sp>
      <p:sp>
        <p:nvSpPr>
          <p:cNvPr id="22531" name="投影片編號版面配置區 3"/>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45818443-D4C2-447A-A006-0CDB85E754FF}" type="slidenum">
              <a:rPr lang="en-US" altLang="zh-TW"/>
              <a:pPr fontAlgn="base">
                <a:spcBef>
                  <a:spcPct val="0"/>
                </a:spcBef>
                <a:spcAft>
                  <a:spcPct val="0"/>
                </a:spcAft>
              </a:pPr>
              <a:t>14</a:t>
            </a:fld>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612775" y="228600"/>
            <a:ext cx="8153400" cy="990600"/>
          </a:xfrm>
        </p:spPr>
        <p:txBody>
          <a:bodyPr/>
          <a:lstStyle/>
          <a:p>
            <a:r>
              <a:rPr lang="zh-TW" altLang="en-US" b="1" smtClean="0">
                <a:latin typeface="微軟正黑體" pitchFamily="34" charset="-120"/>
              </a:rPr>
              <a:t>快速的供應鏈</a:t>
            </a:r>
          </a:p>
        </p:txBody>
      </p:sp>
      <p:sp>
        <p:nvSpPr>
          <p:cNvPr id="9" name="投影片編號版面配置區 8"/>
          <p:cNvSpPr>
            <a:spLocks noGrp="1"/>
          </p:cNvSpPr>
          <p:nvPr>
            <p:ph type="sldNum" sz="quarter" idx="12"/>
          </p:nvPr>
        </p:nvSpPr>
        <p:spPr/>
        <p:txBody>
          <a:bodyPr>
            <a:normAutofit fontScale="85000" lnSpcReduction="20000"/>
          </a:bodyPr>
          <a:lstStyle/>
          <a:p>
            <a:pPr>
              <a:defRPr/>
            </a:pPr>
            <a:fld id="{02065A99-9658-4DAB-AE42-C7F11016C387}" type="slidenum">
              <a:rPr lang="en-US" altLang="zh-TW"/>
              <a:pPr>
                <a:defRPr/>
              </a:pPr>
              <a:t>15</a:t>
            </a:fld>
            <a:endParaRPr lang="en-US" altLang="zh-TW"/>
          </a:p>
        </p:txBody>
      </p:sp>
      <p:sp>
        <p:nvSpPr>
          <p:cNvPr id="23556" name="內容版面配置區 2"/>
          <p:cNvSpPr>
            <a:spLocks noGrp="1"/>
          </p:cNvSpPr>
          <p:nvPr>
            <p:ph sz="quarter" idx="1"/>
          </p:nvPr>
        </p:nvSpPr>
        <p:spPr>
          <a:xfrm>
            <a:off x="612775" y="1600200"/>
            <a:ext cx="8153400" cy="4495800"/>
          </a:xfrm>
        </p:spPr>
        <p:txBody>
          <a:bodyPr/>
          <a:lstStyle/>
          <a:p>
            <a:r>
              <a:rPr lang="zh-TW" altLang="en-US" smtClean="0">
                <a:latin typeface="微軟正黑體" pitchFamily="34" charset="-120"/>
              </a:rPr>
              <a:t>產品大部分都由公司自行設計與製造，不像一般的零售商外包出去</a:t>
            </a:r>
            <a:endParaRPr lang="en-US" altLang="zh-TW" smtClean="0">
              <a:latin typeface="微軟正黑體" pitchFamily="34" charset="-120"/>
            </a:endParaRPr>
          </a:p>
          <a:p>
            <a:r>
              <a:rPr lang="zh-TW" altLang="en-US" smtClean="0">
                <a:latin typeface="微軟正黑體" pitchFamily="34" charset="-120"/>
              </a:rPr>
              <a:t>透過優良的垂直整合系統，產品從設計→製造→上架販售，只需約</a:t>
            </a:r>
            <a:r>
              <a:rPr lang="en-US" altLang="zh-TW" smtClean="0">
                <a:latin typeface="微軟正黑體" pitchFamily="34" charset="-120"/>
              </a:rPr>
              <a:t>2~3</a:t>
            </a:r>
            <a:r>
              <a:rPr lang="zh-TW" altLang="en-US" smtClean="0">
                <a:latin typeface="微軟正黑體" pitchFamily="34" charset="-120"/>
              </a:rPr>
              <a:t>周，對一般的零售商來說，需要</a:t>
            </a:r>
            <a:r>
              <a:rPr lang="en-US" altLang="zh-TW" smtClean="0">
                <a:latin typeface="微軟正黑體" pitchFamily="34" charset="-120"/>
              </a:rPr>
              <a:t>4~12</a:t>
            </a:r>
            <a:r>
              <a:rPr lang="zh-TW" altLang="en-US" smtClean="0">
                <a:latin typeface="微軟正黑體" pitchFamily="34" charset="-120"/>
              </a:rPr>
              <a:t>個月</a:t>
            </a:r>
            <a:endParaRPr lang="en-US" altLang="zh-TW" smtClean="0">
              <a:latin typeface="微軟正黑體" pitchFamily="34" charset="-120"/>
            </a:endParaRPr>
          </a:p>
          <a:p>
            <a:endParaRPr lang="en-US" altLang="zh-TW" smtClean="0"/>
          </a:p>
        </p:txBody>
      </p:sp>
      <p:sp>
        <p:nvSpPr>
          <p:cNvPr id="5" name="向右箭號 4"/>
          <p:cNvSpPr/>
          <p:nvPr/>
        </p:nvSpPr>
        <p:spPr>
          <a:xfrm>
            <a:off x="6286500" y="5214938"/>
            <a:ext cx="642938"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125" name="圖片 5" descr="579849968_24a9869da9.jpg"/>
          <p:cNvPicPr>
            <a:picLocks noChangeAspect="1"/>
          </p:cNvPicPr>
          <p:nvPr/>
        </p:nvPicPr>
        <p:blipFill>
          <a:blip r:embed="rId3"/>
          <a:srcRect/>
          <a:stretch>
            <a:fillRect/>
          </a:stretch>
        </p:blipFill>
        <p:spPr bwMode="auto">
          <a:xfrm>
            <a:off x="7029450" y="4143375"/>
            <a:ext cx="2114550" cy="2643188"/>
          </a:xfrm>
          <a:prstGeom prst="rect">
            <a:avLst/>
          </a:prstGeom>
          <a:noFill/>
          <a:ln w="9525">
            <a:noFill/>
            <a:miter lim="800000"/>
            <a:headEnd/>
            <a:tailEnd/>
          </a:ln>
        </p:spPr>
      </p:pic>
      <p:pic>
        <p:nvPicPr>
          <p:cNvPr id="11" name="內容版面配置區 10" descr="129-25-1.jpg"/>
          <p:cNvPicPr>
            <a:picLocks noChangeAspect="1"/>
          </p:cNvPicPr>
          <p:nvPr/>
        </p:nvPicPr>
        <p:blipFill>
          <a:blip r:embed="rId4"/>
          <a:srcRect/>
          <a:stretch>
            <a:fillRect/>
          </a:stretch>
        </p:blipFill>
        <p:spPr bwMode="auto">
          <a:xfrm>
            <a:off x="3929063" y="4143375"/>
            <a:ext cx="2211387" cy="2714625"/>
          </a:xfrm>
          <a:prstGeom prst="rect">
            <a:avLst/>
          </a:prstGeom>
          <a:noFill/>
          <a:ln w="9525">
            <a:noFill/>
            <a:miter lim="800000"/>
            <a:headEnd/>
            <a:tailEnd/>
          </a:ln>
        </p:spPr>
      </p:pic>
      <p:pic>
        <p:nvPicPr>
          <p:cNvPr id="15" name="圖片 14" descr="c016.gif"/>
          <p:cNvPicPr>
            <a:picLocks noChangeAspect="1"/>
          </p:cNvPicPr>
          <p:nvPr/>
        </p:nvPicPr>
        <p:blipFill>
          <a:blip r:embed="rId5"/>
          <a:srcRect/>
          <a:stretch>
            <a:fillRect/>
          </a:stretch>
        </p:blipFill>
        <p:spPr bwMode="auto">
          <a:xfrm>
            <a:off x="0" y="4143375"/>
            <a:ext cx="2500313" cy="2571750"/>
          </a:xfrm>
          <a:prstGeom prst="rect">
            <a:avLst/>
          </a:prstGeom>
          <a:noFill/>
          <a:ln w="9525">
            <a:noFill/>
            <a:miter lim="800000"/>
            <a:headEnd/>
            <a:tailEnd/>
          </a:ln>
        </p:spPr>
      </p:pic>
      <p:sp>
        <p:nvSpPr>
          <p:cNvPr id="17" name="向右箭號 16"/>
          <p:cNvSpPr/>
          <p:nvPr/>
        </p:nvSpPr>
        <p:spPr>
          <a:xfrm>
            <a:off x="2928938" y="5214938"/>
            <a:ext cx="642937"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additive="base">
                                        <p:cTn id="25" dur="500" fill="hold"/>
                                        <p:tgtEl>
                                          <p:spTgt spid="5125"/>
                                        </p:tgtEl>
                                        <p:attrNameLst>
                                          <p:attrName>ppt_x</p:attrName>
                                        </p:attrNameLst>
                                      </p:cBhvr>
                                      <p:tavLst>
                                        <p:tav tm="0">
                                          <p:val>
                                            <p:strVal val="#ppt_x"/>
                                          </p:val>
                                        </p:tav>
                                        <p:tav tm="100000">
                                          <p:val>
                                            <p:strVal val="#ppt_x"/>
                                          </p:val>
                                        </p:tav>
                                      </p:tavLst>
                                    </p:anim>
                                    <p:anim calcmode="lin" valueType="num">
                                      <p:cBhvr additive="base">
                                        <p:cTn id="26"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群組 30"/>
          <p:cNvGrpSpPr>
            <a:grpSpLocks/>
          </p:cNvGrpSpPr>
          <p:nvPr/>
        </p:nvGrpSpPr>
        <p:grpSpPr bwMode="auto">
          <a:xfrm>
            <a:off x="250825" y="1181100"/>
            <a:ext cx="8424863" cy="4611688"/>
            <a:chOff x="251520" y="1180976"/>
            <a:chExt cx="8424936" cy="4612094"/>
          </a:xfrm>
        </p:grpSpPr>
        <p:graphicFrame>
          <p:nvGraphicFramePr>
            <p:cNvPr id="5" name="資料庫圖表 4"/>
            <p:cNvGraphicFramePr/>
            <p:nvPr/>
          </p:nvGraphicFramePr>
          <p:xfrm>
            <a:off x="1115616" y="1180976"/>
            <a:ext cx="7560840"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581" name="群組 29"/>
            <p:cNvGrpSpPr>
              <a:grpSpLocks/>
            </p:cNvGrpSpPr>
            <p:nvPr/>
          </p:nvGrpSpPr>
          <p:grpSpPr bwMode="auto">
            <a:xfrm>
              <a:off x="251520" y="3068960"/>
              <a:ext cx="8208912" cy="2724110"/>
              <a:chOff x="251520" y="3068960"/>
              <a:chExt cx="8208912" cy="2724110"/>
            </a:xfrm>
          </p:grpSpPr>
          <p:sp>
            <p:nvSpPr>
              <p:cNvPr id="24582" name="文字方塊 5"/>
              <p:cNvSpPr txBox="1">
                <a:spLocks noChangeArrowheads="1"/>
              </p:cNvSpPr>
              <p:nvPr/>
            </p:nvSpPr>
            <p:spPr bwMode="auto">
              <a:xfrm>
                <a:off x="251520" y="3068960"/>
                <a:ext cx="79208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營運流程</a:t>
                </a:r>
              </a:p>
            </p:txBody>
          </p:sp>
          <p:cxnSp>
            <p:nvCxnSpPr>
              <p:cNvPr id="8" name="直線接點 7"/>
              <p:cNvCxnSpPr/>
              <p:nvPr/>
            </p:nvCxnSpPr>
            <p:spPr>
              <a:xfrm rot="5400000">
                <a:off x="539608" y="4580907"/>
                <a:ext cx="11510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rot="5400000">
                <a:off x="7885034" y="4580907"/>
                <a:ext cx="11510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5400000">
                <a:off x="4391730" y="4329266"/>
                <a:ext cx="6477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1188153" y="4364194"/>
                <a:ext cx="3456018" cy="158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4715609" y="4364194"/>
                <a:ext cx="3673507" cy="158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1115127" y="4940507"/>
                <a:ext cx="7273988"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4589" name="文字方塊 19"/>
              <p:cNvSpPr txBox="1">
                <a:spLocks noChangeArrowheads="1"/>
              </p:cNvSpPr>
              <p:nvPr/>
            </p:nvSpPr>
            <p:spPr bwMode="auto">
              <a:xfrm>
                <a:off x="251520" y="3933056"/>
                <a:ext cx="79208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時間成本</a:t>
                </a:r>
              </a:p>
            </p:txBody>
          </p:sp>
          <p:sp>
            <p:nvSpPr>
              <p:cNvPr id="24590" name="文字方塊 20"/>
              <p:cNvSpPr txBox="1">
                <a:spLocks noChangeArrowheads="1"/>
              </p:cNvSpPr>
              <p:nvPr/>
            </p:nvSpPr>
            <p:spPr bwMode="auto">
              <a:xfrm>
                <a:off x="251520" y="4653136"/>
                <a:ext cx="79208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核心能力</a:t>
                </a:r>
              </a:p>
            </p:txBody>
          </p:sp>
          <p:sp>
            <p:nvSpPr>
              <p:cNvPr id="24591" name="文字方塊 21"/>
              <p:cNvSpPr txBox="1">
                <a:spLocks noChangeArrowheads="1"/>
              </p:cNvSpPr>
              <p:nvPr/>
            </p:nvSpPr>
            <p:spPr bwMode="auto">
              <a:xfrm>
                <a:off x="1331640" y="5085184"/>
                <a:ext cx="151216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三位一體的</a:t>
                </a:r>
                <a:endParaRPr kumimoji="0" lang="en-US" altLang="zh-TW" sz="2000" b="1">
                  <a:latin typeface="Tw Cen MT" pitchFamily="34" charset="0"/>
                  <a:ea typeface="微軟正黑體" pitchFamily="34" charset="-120"/>
                </a:endParaRPr>
              </a:p>
              <a:p>
                <a:r>
                  <a:rPr kumimoji="0" lang="zh-TW" altLang="en-US" sz="2000" b="1">
                    <a:latin typeface="Tw Cen MT" pitchFamily="34" charset="0"/>
                    <a:ea typeface="微軟正黑體" pitchFamily="34" charset="-120"/>
                  </a:rPr>
                  <a:t>產品設計</a:t>
                </a:r>
              </a:p>
            </p:txBody>
          </p:sp>
          <p:sp>
            <p:nvSpPr>
              <p:cNvPr id="24592" name="文字方塊 22"/>
              <p:cNvSpPr txBox="1">
                <a:spLocks noChangeArrowheads="1"/>
              </p:cNvSpPr>
              <p:nvPr/>
            </p:nvSpPr>
            <p:spPr bwMode="auto">
              <a:xfrm>
                <a:off x="3131840" y="5085184"/>
                <a:ext cx="151216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垂直整合的協力生產</a:t>
                </a:r>
              </a:p>
            </p:txBody>
          </p:sp>
          <p:sp>
            <p:nvSpPr>
              <p:cNvPr id="24593" name="文字方塊 23"/>
              <p:cNvSpPr txBox="1">
                <a:spLocks noChangeArrowheads="1"/>
              </p:cNvSpPr>
              <p:nvPr/>
            </p:nvSpPr>
            <p:spPr bwMode="auto">
              <a:xfrm>
                <a:off x="5076056" y="5085184"/>
                <a:ext cx="151216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掌握最後一哩的物流</a:t>
                </a:r>
              </a:p>
            </p:txBody>
          </p:sp>
          <p:sp>
            <p:nvSpPr>
              <p:cNvPr id="24594" name="文字方塊 24"/>
              <p:cNvSpPr txBox="1">
                <a:spLocks noChangeArrowheads="1"/>
              </p:cNvSpPr>
              <p:nvPr/>
            </p:nvSpPr>
            <p:spPr bwMode="auto">
              <a:xfrm>
                <a:off x="6876256" y="5085184"/>
                <a:ext cx="1512168" cy="707886"/>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一站式的購物環境</a:t>
                </a:r>
              </a:p>
            </p:txBody>
          </p:sp>
          <p:sp>
            <p:nvSpPr>
              <p:cNvPr id="24595" name="文字方塊 25"/>
              <p:cNvSpPr txBox="1">
                <a:spLocks noChangeArrowheads="1"/>
              </p:cNvSpPr>
              <p:nvPr/>
            </p:nvSpPr>
            <p:spPr bwMode="auto">
              <a:xfrm>
                <a:off x="2123728" y="3892986"/>
                <a:ext cx="1512168" cy="400110"/>
              </a:xfrm>
              <a:prstGeom prst="rect">
                <a:avLst/>
              </a:prstGeom>
              <a:noFill/>
              <a:ln w="9525">
                <a:noFill/>
                <a:miter lim="800000"/>
                <a:headEnd/>
                <a:tailEnd/>
              </a:ln>
            </p:spPr>
            <p:txBody>
              <a:bodyPr>
                <a:spAutoFit/>
              </a:bodyPr>
              <a:lstStyle/>
              <a:p>
                <a:r>
                  <a:rPr kumimoji="0" lang="en-US" altLang="zh-TW" sz="2000" b="1">
                    <a:latin typeface="Tw Cen MT" pitchFamily="34" charset="0"/>
                    <a:ea typeface="微軟正黑體" pitchFamily="34" charset="-120"/>
                  </a:rPr>
                  <a:t>10~15</a:t>
                </a:r>
                <a:r>
                  <a:rPr kumimoji="0" lang="zh-TW" altLang="en-US" sz="2000" b="1">
                    <a:latin typeface="Tw Cen MT" pitchFamily="34" charset="0"/>
                    <a:ea typeface="微軟正黑體" pitchFamily="34" charset="-120"/>
                  </a:rPr>
                  <a:t>天</a:t>
                </a:r>
              </a:p>
            </p:txBody>
          </p:sp>
          <p:sp>
            <p:nvSpPr>
              <p:cNvPr id="24596" name="文字方塊 26"/>
              <p:cNvSpPr txBox="1">
                <a:spLocks noChangeArrowheads="1"/>
              </p:cNvSpPr>
              <p:nvPr/>
            </p:nvSpPr>
            <p:spPr bwMode="auto">
              <a:xfrm>
                <a:off x="5868144" y="3861048"/>
                <a:ext cx="1512168" cy="400110"/>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每周兩次</a:t>
                </a:r>
              </a:p>
            </p:txBody>
          </p:sp>
          <p:sp>
            <p:nvSpPr>
              <p:cNvPr id="24597" name="文字方塊 27"/>
              <p:cNvSpPr txBox="1">
                <a:spLocks noChangeArrowheads="1"/>
              </p:cNvSpPr>
              <p:nvPr/>
            </p:nvSpPr>
            <p:spPr bwMode="auto">
              <a:xfrm>
                <a:off x="4067944" y="4613066"/>
                <a:ext cx="1512168" cy="400110"/>
              </a:xfrm>
              <a:prstGeom prst="rect">
                <a:avLst/>
              </a:prstGeom>
              <a:noFill/>
              <a:ln w="9525">
                <a:noFill/>
                <a:miter lim="800000"/>
                <a:headEnd/>
                <a:tailEnd/>
              </a:ln>
            </p:spPr>
            <p:txBody>
              <a:bodyPr>
                <a:spAutoFit/>
              </a:bodyPr>
              <a:lstStyle/>
              <a:p>
                <a:r>
                  <a:rPr kumimoji="0" lang="zh-TW" altLang="en-US" sz="2000" b="1">
                    <a:latin typeface="Tw Cen MT" pitchFamily="34" charset="0"/>
                    <a:ea typeface="微軟正黑體" pitchFamily="34" charset="-120"/>
                  </a:rPr>
                  <a:t>小於三周</a:t>
                </a:r>
              </a:p>
            </p:txBody>
          </p:sp>
        </p:grpSp>
      </p:grpSp>
      <p:sp>
        <p:nvSpPr>
          <p:cNvPr id="24579" name="標題 1"/>
          <p:cNvSpPr>
            <a:spLocks noGrp="1"/>
          </p:cNvSpPr>
          <p:nvPr>
            <p:ph type="title"/>
          </p:nvPr>
        </p:nvSpPr>
        <p:spPr>
          <a:xfrm>
            <a:off x="612775" y="228600"/>
            <a:ext cx="8153400" cy="990600"/>
          </a:xfrm>
        </p:spPr>
        <p:txBody>
          <a:bodyPr/>
          <a:lstStyle/>
          <a:p>
            <a:r>
              <a:rPr lang="zh-TW" altLang="en-US" smtClean="0"/>
              <a:t>供應鏈管理</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612775" y="228600"/>
            <a:ext cx="8153400" cy="990600"/>
          </a:xfrm>
        </p:spPr>
        <p:txBody>
          <a:bodyPr/>
          <a:lstStyle/>
          <a:p>
            <a:r>
              <a:rPr lang="zh-TW" altLang="en-US" smtClean="0"/>
              <a:t>彈性製造</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7AE75DAD-4739-4D5B-B826-9E251184BE47}" type="slidenum">
              <a:rPr lang="en-US" altLang="zh-TW"/>
              <a:pPr>
                <a:defRPr/>
              </a:pPr>
              <a:t>17</a:t>
            </a:fld>
            <a:endParaRPr lang="en-US" altLang="zh-TW"/>
          </a:p>
        </p:txBody>
      </p:sp>
      <p:sp>
        <p:nvSpPr>
          <p:cNvPr id="25604" name="內容版面配置區 2"/>
          <p:cNvSpPr>
            <a:spLocks noGrp="1"/>
          </p:cNvSpPr>
          <p:nvPr>
            <p:ph sz="quarter" idx="1"/>
          </p:nvPr>
        </p:nvSpPr>
        <p:spPr>
          <a:xfrm>
            <a:off x="612775" y="1600200"/>
            <a:ext cx="8153400" cy="4495800"/>
          </a:xfrm>
        </p:spPr>
        <p:txBody>
          <a:bodyPr/>
          <a:lstStyle/>
          <a:p>
            <a:r>
              <a:rPr lang="zh-TW" altLang="en-US" smtClean="0"/>
              <a:t>透過保持對染色和加工領域的控制，其具有按照需求來生產的能力，能為新的款式提供所需的布料</a:t>
            </a:r>
            <a:endParaRPr lang="en-US" altLang="zh-TW" smtClean="0"/>
          </a:p>
          <a:p>
            <a:r>
              <a:rPr lang="zh-TW" altLang="en-US" smtClean="0"/>
              <a:t>不擁有勞動密集型的衣服縫製過程，而是透過與西班牙和葡萄牙的一些小加工廠來簽訂合約來控制它們</a:t>
            </a:r>
            <a:endParaRPr lang="en-US" altLang="zh-TW" smtClean="0"/>
          </a:p>
          <a:p>
            <a:r>
              <a:rPr lang="en-US" altLang="zh-TW" smtClean="0"/>
              <a:t>ZARA </a:t>
            </a:r>
            <a:r>
              <a:rPr lang="zh-TW" altLang="en-US" smtClean="0"/>
              <a:t>能夠以競爭對手快得多的速度、小得多的批量進行生產</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612775" y="228600"/>
            <a:ext cx="8153400" cy="990600"/>
          </a:xfrm>
        </p:spPr>
        <p:txBody>
          <a:bodyPr/>
          <a:lstStyle/>
          <a:p>
            <a:r>
              <a:rPr lang="zh-TW" altLang="en-US" smtClean="0"/>
              <a:t>彈性製造</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F4B3ADCD-9BA8-4481-BB6A-D915DB14CFE3}" type="slidenum">
              <a:rPr lang="en-US" altLang="zh-TW"/>
              <a:pPr>
                <a:defRPr/>
              </a:pPr>
              <a:t>18</a:t>
            </a:fld>
            <a:endParaRPr lang="en-US" altLang="zh-TW"/>
          </a:p>
        </p:txBody>
      </p:sp>
      <p:sp>
        <p:nvSpPr>
          <p:cNvPr id="26628" name="內容版面配置區 2"/>
          <p:cNvSpPr>
            <a:spLocks noGrp="1"/>
          </p:cNvSpPr>
          <p:nvPr>
            <p:ph sz="quarter" idx="1"/>
          </p:nvPr>
        </p:nvSpPr>
        <p:spPr>
          <a:xfrm>
            <a:off x="612775" y="1600200"/>
            <a:ext cx="8153400" cy="4495800"/>
          </a:xfrm>
        </p:spPr>
        <p:txBody>
          <a:bodyPr/>
          <a:lstStyle/>
          <a:p>
            <a:r>
              <a:rPr lang="zh-TW" altLang="en-US" smtClean="0"/>
              <a:t>西班牙</a:t>
            </a:r>
            <a:r>
              <a:rPr lang="en-US" altLang="zh-TW" smtClean="0"/>
              <a:t>22</a:t>
            </a:r>
            <a:r>
              <a:rPr lang="zh-TW" altLang="en-US" smtClean="0"/>
              <a:t>家生產</a:t>
            </a:r>
            <a:r>
              <a:rPr lang="en-US" altLang="zh-TW" smtClean="0"/>
              <a:t>50%</a:t>
            </a:r>
            <a:r>
              <a:rPr lang="zh-TW" altLang="en-US" smtClean="0"/>
              <a:t>的產品</a:t>
            </a:r>
            <a:endParaRPr lang="en-US" altLang="zh-TW" smtClean="0"/>
          </a:p>
          <a:p>
            <a:r>
              <a:rPr lang="en-US" altLang="zh-TW" smtClean="0"/>
              <a:t>50%</a:t>
            </a:r>
            <a:r>
              <a:rPr lang="zh-TW" altLang="en-US" smtClean="0"/>
              <a:t>外包</a:t>
            </a:r>
            <a:r>
              <a:rPr lang="en-US" altLang="zh-TW" smtClean="0"/>
              <a:t>(</a:t>
            </a:r>
            <a:r>
              <a:rPr lang="zh-TW" altLang="en-US" smtClean="0"/>
              <a:t>縫製工作</a:t>
            </a:r>
            <a:r>
              <a:rPr lang="en-US" altLang="zh-TW" smtClean="0"/>
              <a:t>)</a:t>
            </a:r>
          </a:p>
          <a:p>
            <a:r>
              <a:rPr lang="zh-TW" altLang="en-US" smtClean="0"/>
              <a:t>自製還是外包</a:t>
            </a:r>
            <a:r>
              <a:rPr lang="en-US" altLang="zh-TW" smtClean="0"/>
              <a:t>?</a:t>
            </a:r>
          </a:p>
          <a:p>
            <a:pPr>
              <a:buFont typeface="Arial" charset="0"/>
              <a:buNone/>
            </a:pPr>
            <a:r>
              <a:rPr lang="zh-TW" altLang="en-US" smtClean="0"/>
              <a:t>    產品需求速度、市場專家意見、成本效益原則、工廠生產能力</a:t>
            </a:r>
            <a:endParaRPr lang="en-US" altLang="zh-TW"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612775" y="228600"/>
            <a:ext cx="8153400" cy="990600"/>
          </a:xfrm>
        </p:spPr>
        <p:txBody>
          <a:bodyPr/>
          <a:lstStyle/>
          <a:p>
            <a:r>
              <a:rPr lang="zh-TW" altLang="en-US" smtClean="0"/>
              <a:t>彈性製造</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E845B12F-185E-4E26-AF19-F13619C8A45B}" type="slidenum">
              <a:rPr lang="en-US" altLang="zh-TW"/>
              <a:pPr>
                <a:defRPr/>
              </a:pPr>
              <a:t>19</a:t>
            </a:fld>
            <a:endParaRPr lang="en-US" altLang="zh-TW"/>
          </a:p>
        </p:txBody>
      </p:sp>
      <p:sp>
        <p:nvSpPr>
          <p:cNvPr id="27652" name="內容版面配置區 2"/>
          <p:cNvSpPr>
            <a:spLocks noGrp="1"/>
          </p:cNvSpPr>
          <p:nvPr>
            <p:ph sz="quarter" idx="1"/>
          </p:nvPr>
        </p:nvSpPr>
        <p:spPr>
          <a:xfrm>
            <a:off x="612775" y="1600200"/>
            <a:ext cx="8153400" cy="4495800"/>
          </a:xfrm>
        </p:spPr>
        <p:txBody>
          <a:bodyPr/>
          <a:lstStyle/>
          <a:p>
            <a:r>
              <a:rPr lang="zh-TW" altLang="en-US" smtClean="0"/>
              <a:t>先製造一些貨、觀察銷售情況、追加製造</a:t>
            </a:r>
            <a:r>
              <a:rPr lang="en-US" altLang="zh-TW" smtClean="0"/>
              <a:t>(</a:t>
            </a:r>
            <a:r>
              <a:rPr lang="zh-TW" altLang="en-US" smtClean="0"/>
              <a:t>外包於西班牙</a:t>
            </a:r>
            <a:r>
              <a:rPr lang="en-US" altLang="zh-TW" smtClean="0"/>
              <a:t>350</a:t>
            </a:r>
            <a:r>
              <a:rPr lang="zh-TW" altLang="en-US" smtClean="0"/>
              <a:t>小工廠</a:t>
            </a:r>
            <a:r>
              <a:rPr lang="en-US" altLang="zh-TW" smtClean="0"/>
              <a:t>)</a:t>
            </a:r>
          </a:p>
          <a:p>
            <a:r>
              <a:rPr lang="zh-TW" altLang="en-US" smtClean="0"/>
              <a:t>邏輯</a:t>
            </a:r>
            <a:r>
              <a:rPr lang="en-US" altLang="zh-TW" smtClean="0"/>
              <a:t>:</a:t>
            </a:r>
          </a:p>
          <a:p>
            <a:pPr>
              <a:buFont typeface="Arial" charset="0"/>
              <a:buNone/>
            </a:pPr>
            <a:r>
              <a:rPr lang="zh-TW" altLang="en-US" smtClean="0"/>
              <a:t>    低售價是因為銷售快、毛利高是因為低庫存</a:t>
            </a:r>
            <a:r>
              <a:rPr lang="en-US" altLang="zh-TW" smtClean="0"/>
              <a:t>(</a:t>
            </a:r>
            <a:r>
              <a:rPr lang="zh-TW" altLang="en-US" smtClean="0"/>
              <a:t>掌握市場喜好</a:t>
            </a:r>
            <a:r>
              <a:rPr lang="en-US" altLang="zh-TW" smtClean="0"/>
              <a:t>)</a:t>
            </a:r>
          </a:p>
          <a:p>
            <a:endParaRPr lang="zh-TW"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全球服飾產業現況</a:t>
            </a:r>
            <a:endParaRPr lang="zh-TW" altLang="en-US" b="1" smtClean="0">
              <a:latin typeface="微軟正黑體" pitchFamily="34" charset="-120"/>
            </a:endParaRPr>
          </a:p>
        </p:txBody>
      </p:sp>
      <p:sp>
        <p:nvSpPr>
          <p:cNvPr id="10243" name="內容版面配置區 2"/>
          <p:cNvSpPr>
            <a:spLocks noGrp="1"/>
          </p:cNvSpPr>
          <p:nvPr>
            <p:ph sz="quarter" idx="1"/>
          </p:nvPr>
        </p:nvSpPr>
        <p:spPr>
          <a:xfrm>
            <a:off x="612775" y="1600200"/>
            <a:ext cx="8153400" cy="4495800"/>
          </a:xfrm>
        </p:spPr>
        <p:txBody>
          <a:bodyPr/>
          <a:lstStyle/>
          <a:p>
            <a:pPr>
              <a:lnSpc>
                <a:spcPct val="150000"/>
              </a:lnSpc>
            </a:pPr>
            <a:r>
              <a:rPr lang="zh-TW" altLang="en-US" smtClean="0">
                <a:latin typeface="微軟正黑體" pitchFamily="34" charset="-120"/>
              </a:rPr>
              <a:t>服裝產業特性</a:t>
            </a:r>
            <a:endParaRPr lang="en-US" altLang="zh-TW" smtClean="0">
              <a:latin typeface="微軟正黑體" pitchFamily="34" charset="-120"/>
            </a:endParaRPr>
          </a:p>
          <a:p>
            <a:pPr lvl="1">
              <a:lnSpc>
                <a:spcPct val="150000"/>
              </a:lnSpc>
            </a:pPr>
            <a:r>
              <a:rPr lang="zh-TW" altLang="zh-TW" smtClean="0">
                <a:latin typeface="微軟正黑體" pitchFamily="34" charset="-120"/>
              </a:rPr>
              <a:t>勞力密集型產業</a:t>
            </a:r>
            <a:endParaRPr lang="en-US" altLang="zh-TW" smtClean="0">
              <a:latin typeface="微軟正黑體" pitchFamily="34" charset="-120"/>
            </a:endParaRPr>
          </a:p>
          <a:p>
            <a:pPr lvl="1">
              <a:lnSpc>
                <a:spcPct val="150000"/>
              </a:lnSpc>
            </a:pPr>
            <a:r>
              <a:rPr lang="zh-TW" altLang="zh-TW" smtClean="0">
                <a:latin typeface="微軟正黑體" pitchFamily="34" charset="-120"/>
              </a:rPr>
              <a:t>製程可分割</a:t>
            </a:r>
            <a:endParaRPr lang="en-US" altLang="zh-TW" smtClean="0">
              <a:latin typeface="微軟正黑體" pitchFamily="34" charset="-120"/>
            </a:endParaRPr>
          </a:p>
          <a:p>
            <a:pPr lvl="1">
              <a:lnSpc>
                <a:spcPct val="150000"/>
              </a:lnSpc>
            </a:pPr>
            <a:r>
              <a:rPr lang="zh-TW" altLang="zh-TW" smtClean="0">
                <a:latin typeface="微軟正黑體" pitchFamily="34" charset="-120"/>
              </a:rPr>
              <a:t>產品的生命週期短、流行性、季節性特色明顯</a:t>
            </a:r>
          </a:p>
          <a:p>
            <a:pPr lvl="1"/>
            <a:endParaRPr lang="zh-TW"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612775" y="228600"/>
            <a:ext cx="8153400" cy="990600"/>
          </a:xfrm>
        </p:spPr>
        <p:txBody>
          <a:bodyPr/>
          <a:lstStyle/>
          <a:p>
            <a:r>
              <a:rPr lang="zh-TW" altLang="en-US" smtClean="0"/>
              <a:t>直營店</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349D6770-B7D8-49CC-90ED-066C6667B093}" type="slidenum">
              <a:rPr lang="en-US" altLang="zh-TW"/>
              <a:pPr>
                <a:defRPr/>
              </a:pPr>
              <a:t>20</a:t>
            </a:fld>
            <a:endParaRPr lang="en-US" altLang="zh-TW"/>
          </a:p>
        </p:txBody>
      </p:sp>
      <p:sp>
        <p:nvSpPr>
          <p:cNvPr id="28676" name="內容版面配置區 2"/>
          <p:cNvSpPr>
            <a:spLocks noGrp="1"/>
          </p:cNvSpPr>
          <p:nvPr>
            <p:ph sz="quarter" idx="1"/>
          </p:nvPr>
        </p:nvSpPr>
        <p:spPr>
          <a:xfrm>
            <a:off x="612775" y="1600200"/>
            <a:ext cx="8153400" cy="4495800"/>
          </a:xfrm>
        </p:spPr>
        <p:txBody>
          <a:bodyPr/>
          <a:lstStyle/>
          <a:p>
            <a:r>
              <a:rPr lang="zh-TW" altLang="en-US" smtClean="0"/>
              <a:t>店鋪選址</a:t>
            </a:r>
            <a:endParaRPr lang="en-US" altLang="zh-TW" smtClean="0"/>
          </a:p>
          <a:p>
            <a:r>
              <a:rPr lang="zh-TW" altLang="en-US" smtClean="0"/>
              <a:t>高店租的大坪數黃金地段</a:t>
            </a:r>
            <a:endParaRPr lang="en-US" altLang="zh-TW" smtClean="0"/>
          </a:p>
          <a:p>
            <a:r>
              <a:rPr lang="zh-TW" altLang="en-US" smtClean="0"/>
              <a:t>低廣告成本</a:t>
            </a:r>
            <a:endParaRPr lang="en-US" altLang="zh-TW" smtClean="0"/>
          </a:p>
          <a:p>
            <a:endParaRPr lang="en-US" altLang="zh-TW" smtClean="0"/>
          </a:p>
          <a:p>
            <a:pPr>
              <a:buFont typeface="Arial" charset="0"/>
              <a:buNone/>
            </a:pPr>
            <a:endParaRPr lang="zh-TW" altLang="en-US" smtClean="0"/>
          </a:p>
        </p:txBody>
      </p:sp>
      <p:pic>
        <p:nvPicPr>
          <p:cNvPr id="28677" name="Picture 5" descr="Zara2-1"/>
          <p:cNvPicPr>
            <a:picLocks noChangeAspect="1" noChangeArrowheads="1"/>
          </p:cNvPicPr>
          <p:nvPr/>
        </p:nvPicPr>
        <p:blipFill>
          <a:blip r:embed="rId3"/>
          <a:srcRect/>
          <a:stretch>
            <a:fillRect/>
          </a:stretch>
        </p:blipFill>
        <p:spPr bwMode="auto">
          <a:xfrm>
            <a:off x="5292725" y="5332413"/>
            <a:ext cx="1912938" cy="1525587"/>
          </a:xfrm>
          <a:prstGeom prst="rect">
            <a:avLst/>
          </a:prstGeom>
          <a:noFill/>
          <a:ln w="9525">
            <a:noFill/>
            <a:miter lim="800000"/>
            <a:headEnd/>
            <a:tailEnd/>
          </a:ln>
        </p:spPr>
      </p:pic>
      <p:pic>
        <p:nvPicPr>
          <p:cNvPr id="28678" name="Picture 6" descr="Zara1 (1)"/>
          <p:cNvPicPr>
            <a:picLocks noChangeAspect="1" noChangeArrowheads="1"/>
          </p:cNvPicPr>
          <p:nvPr/>
        </p:nvPicPr>
        <p:blipFill>
          <a:blip r:embed="rId4"/>
          <a:srcRect/>
          <a:stretch>
            <a:fillRect/>
          </a:stretch>
        </p:blipFill>
        <p:spPr bwMode="auto">
          <a:xfrm>
            <a:off x="7235825" y="5318125"/>
            <a:ext cx="1908175" cy="1539875"/>
          </a:xfrm>
          <a:prstGeom prst="rect">
            <a:avLst/>
          </a:prstGeom>
          <a:noFill/>
          <a:ln w="9525">
            <a:noFill/>
            <a:miter lim="800000"/>
            <a:headEnd/>
            <a:tailEnd/>
          </a:ln>
        </p:spPr>
      </p:pic>
      <p:pic>
        <p:nvPicPr>
          <p:cNvPr id="28679" name="Picture 7" descr="Zara (1)"/>
          <p:cNvPicPr>
            <a:picLocks noChangeAspect="1" noChangeArrowheads="1"/>
          </p:cNvPicPr>
          <p:nvPr/>
        </p:nvPicPr>
        <p:blipFill>
          <a:blip r:embed="rId5"/>
          <a:srcRect/>
          <a:stretch>
            <a:fillRect/>
          </a:stretch>
        </p:blipFill>
        <p:spPr bwMode="auto">
          <a:xfrm>
            <a:off x="3348038" y="5329238"/>
            <a:ext cx="1911350" cy="152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lstStyle/>
          <a:p>
            <a:r>
              <a:rPr lang="zh-TW" altLang="en-US" smtClean="0"/>
              <a:t>快速時尚</a:t>
            </a:r>
          </a:p>
        </p:txBody>
      </p:sp>
      <p:sp>
        <p:nvSpPr>
          <p:cNvPr id="6" name="投影片編號版面配置區 5"/>
          <p:cNvSpPr>
            <a:spLocks noGrp="1"/>
          </p:cNvSpPr>
          <p:nvPr>
            <p:ph type="sldNum" sz="quarter" idx="12"/>
          </p:nvPr>
        </p:nvSpPr>
        <p:spPr/>
        <p:txBody>
          <a:bodyPr>
            <a:normAutofit fontScale="85000" lnSpcReduction="20000"/>
          </a:bodyPr>
          <a:lstStyle/>
          <a:p>
            <a:pPr>
              <a:defRPr/>
            </a:pPr>
            <a:fld id="{482BBD92-1A3E-403A-AA34-8E9900070234}" type="slidenum">
              <a:rPr lang="en-US" altLang="zh-TW"/>
              <a:pPr>
                <a:defRPr/>
              </a:pPr>
              <a:t>21</a:t>
            </a:fld>
            <a:endParaRPr lang="en-US" altLang="zh-TW"/>
          </a:p>
        </p:txBody>
      </p:sp>
      <p:sp>
        <p:nvSpPr>
          <p:cNvPr id="29700" name="Rectangle 3"/>
          <p:cNvSpPr>
            <a:spLocks noGrp="1" noChangeArrowheads="1"/>
          </p:cNvSpPr>
          <p:nvPr>
            <p:ph sz="quarter" idx="1"/>
          </p:nvPr>
        </p:nvSpPr>
        <p:spPr>
          <a:xfrm>
            <a:off x="612775" y="1600200"/>
            <a:ext cx="8153400" cy="4495800"/>
          </a:xfrm>
        </p:spPr>
        <p:txBody>
          <a:bodyPr/>
          <a:lstStyle/>
          <a:p>
            <a:pPr>
              <a:buFontTx/>
              <a:buNone/>
            </a:pPr>
            <a:r>
              <a:rPr lang="en-US" altLang="zh-TW" smtClean="0"/>
              <a:t>1.</a:t>
            </a:r>
            <a:r>
              <a:rPr lang="zh-TW" altLang="en-US" smtClean="0"/>
              <a:t>四萬種新樣式選一萬種生產</a:t>
            </a:r>
          </a:p>
          <a:p>
            <a:pPr>
              <a:buFontTx/>
              <a:buNone/>
            </a:pPr>
            <a:r>
              <a:rPr lang="en-US" altLang="zh-TW" smtClean="0"/>
              <a:t>2.</a:t>
            </a:r>
            <a:r>
              <a:rPr lang="zh-TW" altLang="en-US" smtClean="0"/>
              <a:t>使用較便宜的布料</a:t>
            </a:r>
          </a:p>
          <a:p>
            <a:pPr>
              <a:buFontTx/>
              <a:buNone/>
            </a:pPr>
            <a:r>
              <a:rPr lang="en-US" altLang="zh-TW" smtClean="0"/>
              <a:t>3.</a:t>
            </a:r>
            <a:r>
              <a:rPr lang="zh-TW" altLang="en-US" smtClean="0"/>
              <a:t>平均處理三十萬種的庫存單位</a:t>
            </a:r>
          </a:p>
        </p:txBody>
      </p:sp>
      <p:pic>
        <p:nvPicPr>
          <p:cNvPr id="29701" name="Picture 9" descr="View Image">
            <a:hlinkClick r:id="rId3"/>
          </p:cNvPr>
          <p:cNvPicPr>
            <a:picLocks noChangeAspect="1" noChangeArrowheads="1"/>
          </p:cNvPicPr>
          <p:nvPr/>
        </p:nvPicPr>
        <p:blipFill>
          <a:blip r:embed="rId4"/>
          <a:srcRect/>
          <a:stretch>
            <a:fillRect/>
          </a:stretch>
        </p:blipFill>
        <p:spPr bwMode="auto">
          <a:xfrm>
            <a:off x="5003800" y="3860800"/>
            <a:ext cx="3600450" cy="2706688"/>
          </a:xfrm>
          <a:prstGeom prst="rect">
            <a:avLst/>
          </a:prstGeom>
          <a:noFill/>
          <a:ln w="9525">
            <a:noFill/>
            <a:miter lim="800000"/>
            <a:headEnd/>
            <a:tailEnd/>
          </a:ln>
        </p:spPr>
      </p:pic>
      <p:pic>
        <p:nvPicPr>
          <p:cNvPr id="29702" name="Picture 11" descr="General Color Chart"/>
          <p:cNvPicPr>
            <a:picLocks noChangeAspect="1" noChangeArrowheads="1"/>
          </p:cNvPicPr>
          <p:nvPr/>
        </p:nvPicPr>
        <p:blipFill>
          <a:blip r:embed="rId5"/>
          <a:srcRect/>
          <a:stretch>
            <a:fillRect/>
          </a:stretch>
        </p:blipFill>
        <p:spPr bwMode="auto">
          <a:xfrm>
            <a:off x="323850" y="3644900"/>
            <a:ext cx="2965450" cy="306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lstStyle/>
          <a:p>
            <a:r>
              <a:rPr lang="zh-TW" altLang="en-US" smtClean="0"/>
              <a:t>如何快速時尚</a:t>
            </a:r>
          </a:p>
        </p:txBody>
      </p:sp>
      <p:sp>
        <p:nvSpPr>
          <p:cNvPr id="6" name="投影片編號版面配置區 5"/>
          <p:cNvSpPr>
            <a:spLocks noGrp="1"/>
          </p:cNvSpPr>
          <p:nvPr>
            <p:ph type="sldNum" sz="quarter" idx="12"/>
          </p:nvPr>
        </p:nvSpPr>
        <p:spPr/>
        <p:txBody>
          <a:bodyPr>
            <a:normAutofit fontScale="85000" lnSpcReduction="20000"/>
          </a:bodyPr>
          <a:lstStyle/>
          <a:p>
            <a:pPr>
              <a:defRPr/>
            </a:pPr>
            <a:fld id="{ABCDC1AC-5495-425F-9C0C-60C2B4C056D2}" type="slidenum">
              <a:rPr lang="en-US" altLang="zh-TW"/>
              <a:pPr>
                <a:defRPr/>
              </a:pPr>
              <a:t>22</a:t>
            </a:fld>
            <a:endParaRPr lang="en-US" altLang="zh-TW"/>
          </a:p>
        </p:txBody>
      </p:sp>
      <p:sp>
        <p:nvSpPr>
          <p:cNvPr id="30724" name="Rectangle 3"/>
          <p:cNvSpPr>
            <a:spLocks noGrp="1" noChangeArrowheads="1"/>
          </p:cNvSpPr>
          <p:nvPr>
            <p:ph sz="quarter" idx="1"/>
          </p:nvPr>
        </p:nvSpPr>
        <p:spPr>
          <a:xfrm>
            <a:off x="612775" y="1600200"/>
            <a:ext cx="8153400" cy="4495800"/>
          </a:xfrm>
        </p:spPr>
        <p:txBody>
          <a:bodyPr/>
          <a:lstStyle/>
          <a:p>
            <a:pPr>
              <a:buFontTx/>
              <a:buNone/>
            </a:pPr>
            <a:r>
              <a:rPr lang="en-US" altLang="zh-TW" smtClean="0"/>
              <a:t>1.</a:t>
            </a:r>
            <a:r>
              <a:rPr lang="zh-TW" altLang="en-US" smtClean="0"/>
              <a:t>不斷交換資訊</a:t>
            </a:r>
          </a:p>
          <a:p>
            <a:pPr>
              <a:buFontTx/>
              <a:buNone/>
            </a:pPr>
            <a:r>
              <a:rPr lang="en-US" altLang="zh-TW" smtClean="0"/>
              <a:t>2.</a:t>
            </a:r>
            <a:r>
              <a:rPr lang="zh-TW" altLang="en-US" smtClean="0"/>
              <a:t>避免層層官僚體系</a:t>
            </a:r>
          </a:p>
          <a:p>
            <a:pPr>
              <a:buFontTx/>
              <a:buNone/>
            </a:pPr>
            <a:r>
              <a:rPr lang="en-US" altLang="zh-TW" smtClean="0"/>
              <a:t>3.</a:t>
            </a:r>
            <a:r>
              <a:rPr lang="zh-TW" altLang="en-US" smtClean="0"/>
              <a:t>三個產品線</a:t>
            </a:r>
          </a:p>
          <a:p>
            <a:pPr>
              <a:buFontTx/>
              <a:buNone/>
            </a:pPr>
            <a:r>
              <a:rPr lang="en-US" altLang="zh-TW" smtClean="0"/>
              <a:t>4.PDA</a:t>
            </a:r>
            <a:r>
              <a:rPr lang="zh-TW" altLang="en-US" smtClean="0"/>
              <a:t>的使用促進資訊交換</a:t>
            </a:r>
          </a:p>
          <a:p>
            <a:pPr>
              <a:buFontTx/>
              <a:buNone/>
            </a:pPr>
            <a:r>
              <a:rPr lang="en-US" altLang="zh-TW" smtClean="0"/>
              <a:t>5.</a:t>
            </a:r>
            <a:r>
              <a:rPr lang="zh-TW" altLang="en-US" smtClean="0"/>
              <a:t>緩和</a:t>
            </a:r>
            <a:r>
              <a:rPr lang="en-US" altLang="zh-TW" smtClean="0"/>
              <a:t>〈</a:t>
            </a:r>
            <a:r>
              <a:rPr lang="zh-TW" altLang="en-US" smtClean="0"/>
              <a:t>長鞭效應</a:t>
            </a:r>
            <a:r>
              <a:rPr lang="en-US" altLang="zh-TW" smtClean="0"/>
              <a:t>〉</a:t>
            </a:r>
          </a:p>
          <a:p>
            <a:pPr>
              <a:buFontTx/>
              <a:buNone/>
            </a:pPr>
            <a:r>
              <a:rPr lang="en-US" altLang="zh-TW" smtClean="0"/>
              <a:t>6.</a:t>
            </a:r>
            <a:r>
              <a:rPr lang="zh-TW" altLang="en-US" smtClean="0"/>
              <a:t>製造限量感</a:t>
            </a:r>
          </a:p>
        </p:txBody>
      </p:sp>
      <p:pic>
        <p:nvPicPr>
          <p:cNvPr id="30725" name="Picture 7" descr="-zara-mary-hooper"/>
          <p:cNvPicPr>
            <a:picLocks noChangeAspect="1" noChangeArrowheads="1"/>
          </p:cNvPicPr>
          <p:nvPr/>
        </p:nvPicPr>
        <p:blipFill>
          <a:blip r:embed="rId3"/>
          <a:srcRect/>
          <a:stretch>
            <a:fillRect/>
          </a:stretch>
        </p:blipFill>
        <p:spPr bwMode="auto">
          <a:xfrm>
            <a:off x="4284663" y="4437063"/>
            <a:ext cx="1398587" cy="2189162"/>
          </a:xfrm>
          <a:prstGeom prst="rect">
            <a:avLst/>
          </a:prstGeom>
          <a:noFill/>
          <a:ln w="9525">
            <a:noFill/>
            <a:miter lim="800000"/>
            <a:headEnd/>
            <a:tailEnd/>
          </a:ln>
        </p:spPr>
      </p:pic>
      <p:pic>
        <p:nvPicPr>
          <p:cNvPr id="30726" name="Picture 9" descr="Zara-Print-C10291833"/>
          <p:cNvPicPr>
            <a:picLocks noChangeAspect="1" noChangeArrowheads="1"/>
          </p:cNvPicPr>
          <p:nvPr/>
        </p:nvPicPr>
        <p:blipFill>
          <a:blip r:embed="rId4"/>
          <a:srcRect/>
          <a:stretch>
            <a:fillRect/>
          </a:stretch>
        </p:blipFill>
        <p:spPr bwMode="auto">
          <a:xfrm>
            <a:off x="6076950" y="2571750"/>
            <a:ext cx="30670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2775" y="228600"/>
            <a:ext cx="8153400" cy="990600"/>
          </a:xfrm>
        </p:spPr>
        <p:txBody>
          <a:bodyPr/>
          <a:lstStyle/>
          <a:p>
            <a:r>
              <a:rPr lang="en-US" altLang="zh-TW" smtClean="0"/>
              <a:t>1.</a:t>
            </a:r>
            <a:r>
              <a:rPr lang="zh-TW" altLang="en-US" smtClean="0"/>
              <a:t>不斷交換資訊</a:t>
            </a:r>
          </a:p>
        </p:txBody>
      </p:sp>
      <p:sp>
        <p:nvSpPr>
          <p:cNvPr id="6" name="投影片編號版面配置區 5"/>
          <p:cNvSpPr>
            <a:spLocks noGrp="1"/>
          </p:cNvSpPr>
          <p:nvPr>
            <p:ph type="sldNum" sz="quarter" idx="12"/>
          </p:nvPr>
        </p:nvSpPr>
        <p:spPr/>
        <p:txBody>
          <a:bodyPr>
            <a:normAutofit fontScale="85000" lnSpcReduction="20000"/>
          </a:bodyPr>
          <a:lstStyle/>
          <a:p>
            <a:pPr>
              <a:defRPr/>
            </a:pPr>
            <a:fld id="{F2FDCC40-8C17-4EAB-9F90-38CEFE6342BB}" type="slidenum">
              <a:rPr lang="en-US" altLang="zh-TW"/>
              <a:pPr>
                <a:defRPr/>
              </a:pPr>
              <a:t>23</a:t>
            </a:fld>
            <a:endParaRPr lang="en-US" altLang="zh-TW"/>
          </a:p>
        </p:txBody>
      </p:sp>
      <p:sp>
        <p:nvSpPr>
          <p:cNvPr id="31748" name="Rectangle 3"/>
          <p:cNvSpPr>
            <a:spLocks noGrp="1" noChangeArrowheads="1"/>
          </p:cNvSpPr>
          <p:nvPr>
            <p:ph sz="quarter" idx="1"/>
          </p:nvPr>
        </p:nvSpPr>
        <p:spPr>
          <a:xfrm>
            <a:off x="612775" y="1600200"/>
            <a:ext cx="8153400" cy="4495800"/>
          </a:xfrm>
        </p:spPr>
        <p:txBody>
          <a:bodyPr/>
          <a:lstStyle/>
          <a:p>
            <a:pPr>
              <a:buFontTx/>
              <a:buNone/>
            </a:pPr>
            <a:r>
              <a:rPr lang="zh-TW" altLang="en-US" smtClean="0"/>
              <a:t>顧客→店長→市場專員→設計師→生產線</a:t>
            </a:r>
          </a:p>
          <a:p>
            <a:pPr>
              <a:buFontTx/>
              <a:buNone/>
            </a:pPr>
            <a:r>
              <a:rPr lang="zh-TW" altLang="en-US" smtClean="0"/>
              <a:t>買家→轉包商</a:t>
            </a:r>
          </a:p>
          <a:p>
            <a:pPr>
              <a:buFontTx/>
              <a:buNone/>
            </a:pPr>
            <a:r>
              <a:rPr lang="zh-TW" altLang="en-US" smtClean="0"/>
              <a:t>大型零售店長→批發業者</a:t>
            </a:r>
          </a:p>
          <a:p>
            <a:pPr>
              <a:buFontTx/>
              <a:buNone/>
            </a:pPr>
            <a:endParaRPr lang="en-US" altLang="zh-TW" smtClean="0"/>
          </a:p>
        </p:txBody>
      </p:sp>
      <p:pic>
        <p:nvPicPr>
          <p:cNvPr id="31749" name="Picture 5" descr="800px-HK_CWB_Times_Square_Shop_ZARA_03"/>
          <p:cNvPicPr>
            <a:picLocks noChangeAspect="1" noChangeArrowheads="1"/>
          </p:cNvPicPr>
          <p:nvPr/>
        </p:nvPicPr>
        <p:blipFill>
          <a:blip r:embed="rId3"/>
          <a:srcRect/>
          <a:stretch>
            <a:fillRect/>
          </a:stretch>
        </p:blipFill>
        <p:spPr bwMode="auto">
          <a:xfrm>
            <a:off x="4787900" y="3573463"/>
            <a:ext cx="3738563" cy="2803525"/>
          </a:xfrm>
          <a:prstGeom prst="rect">
            <a:avLst/>
          </a:prstGeom>
          <a:noFill/>
          <a:ln w="9525">
            <a:noFill/>
            <a:miter lim="800000"/>
            <a:headEnd/>
            <a:tailEnd/>
          </a:ln>
        </p:spPr>
      </p:pic>
      <p:pic>
        <p:nvPicPr>
          <p:cNvPr id="31750" name="Picture 7" descr="100342222_66de1a82a9"/>
          <p:cNvPicPr>
            <a:picLocks noChangeAspect="1" noChangeArrowheads="1"/>
          </p:cNvPicPr>
          <p:nvPr/>
        </p:nvPicPr>
        <p:blipFill>
          <a:blip r:embed="rId4"/>
          <a:srcRect/>
          <a:stretch>
            <a:fillRect/>
          </a:stretch>
        </p:blipFill>
        <p:spPr bwMode="auto">
          <a:xfrm>
            <a:off x="468313" y="3860800"/>
            <a:ext cx="3455987"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lstStyle/>
          <a:p>
            <a:r>
              <a:rPr lang="en-US" altLang="zh-TW" smtClean="0"/>
              <a:t>      2.</a:t>
            </a:r>
            <a:r>
              <a:rPr lang="zh-TW" altLang="en-US" smtClean="0"/>
              <a:t>避免層層官僚體系</a:t>
            </a:r>
          </a:p>
        </p:txBody>
      </p:sp>
      <p:sp>
        <p:nvSpPr>
          <p:cNvPr id="7" name="投影片編號版面配置區 6"/>
          <p:cNvSpPr>
            <a:spLocks noGrp="1"/>
          </p:cNvSpPr>
          <p:nvPr>
            <p:ph type="sldNum" sz="quarter" idx="12"/>
          </p:nvPr>
        </p:nvSpPr>
        <p:spPr/>
        <p:txBody>
          <a:bodyPr>
            <a:normAutofit fontScale="85000" lnSpcReduction="20000"/>
          </a:bodyPr>
          <a:lstStyle/>
          <a:p>
            <a:pPr>
              <a:defRPr/>
            </a:pPr>
            <a:fld id="{3307CBE9-9D1B-45A8-86AC-6BF7B8FF8179}" type="slidenum">
              <a:rPr lang="en-US" altLang="zh-TW"/>
              <a:pPr>
                <a:defRPr/>
              </a:pPr>
              <a:t>24</a:t>
            </a:fld>
            <a:endParaRPr lang="en-US" altLang="zh-TW"/>
          </a:p>
        </p:txBody>
      </p:sp>
      <p:sp>
        <p:nvSpPr>
          <p:cNvPr id="32772" name="Rectangle 3"/>
          <p:cNvSpPr>
            <a:spLocks noGrp="1" noChangeArrowheads="1"/>
          </p:cNvSpPr>
          <p:nvPr>
            <p:ph sz="quarter" idx="1"/>
          </p:nvPr>
        </p:nvSpPr>
        <p:spPr>
          <a:xfrm>
            <a:off x="612775" y="1600200"/>
            <a:ext cx="8153400" cy="4495800"/>
          </a:xfrm>
        </p:spPr>
        <p:txBody>
          <a:bodyPr/>
          <a:lstStyle/>
          <a:p>
            <a:pPr>
              <a:buFontTx/>
              <a:buNone/>
            </a:pPr>
            <a:r>
              <a:rPr lang="en-US" altLang="zh-TW" smtClean="0"/>
              <a:t>   </a:t>
            </a:r>
            <a:r>
              <a:rPr lang="zh-TW" altLang="en-US" smtClean="0"/>
              <a:t>組織結構都是為了設計、生產、配銷、  零售業者，直接傳送交流資訊。</a:t>
            </a:r>
          </a:p>
        </p:txBody>
      </p:sp>
      <p:pic>
        <p:nvPicPr>
          <p:cNvPr id="32773" name="Picture 5" descr="baner_quienes"/>
          <p:cNvPicPr>
            <a:picLocks noChangeAspect="1" noChangeArrowheads="1"/>
          </p:cNvPicPr>
          <p:nvPr/>
        </p:nvPicPr>
        <p:blipFill>
          <a:blip r:embed="rId3"/>
          <a:srcRect/>
          <a:stretch>
            <a:fillRect/>
          </a:stretch>
        </p:blipFill>
        <p:spPr bwMode="auto">
          <a:xfrm>
            <a:off x="3721100" y="5200650"/>
            <a:ext cx="5422900" cy="1657350"/>
          </a:xfrm>
          <a:prstGeom prst="rect">
            <a:avLst/>
          </a:prstGeom>
          <a:noFill/>
          <a:ln w="9525">
            <a:noFill/>
            <a:miter lim="800000"/>
            <a:headEnd/>
            <a:tailEnd/>
          </a:ln>
        </p:spPr>
      </p:pic>
      <p:pic>
        <p:nvPicPr>
          <p:cNvPr id="32774" name="Picture 6" descr="factory_zara"/>
          <p:cNvPicPr>
            <a:picLocks noChangeAspect="1" noChangeArrowheads="1"/>
          </p:cNvPicPr>
          <p:nvPr/>
        </p:nvPicPr>
        <p:blipFill>
          <a:blip r:embed="rId4"/>
          <a:srcRect/>
          <a:stretch>
            <a:fillRect/>
          </a:stretch>
        </p:blipFill>
        <p:spPr bwMode="auto">
          <a:xfrm>
            <a:off x="0" y="2708275"/>
            <a:ext cx="3810000" cy="3035300"/>
          </a:xfrm>
          <a:prstGeom prst="rect">
            <a:avLst/>
          </a:prstGeom>
          <a:noFill/>
          <a:ln w="9525">
            <a:noFill/>
            <a:miter lim="800000"/>
            <a:headEnd/>
            <a:tailEnd/>
          </a:ln>
        </p:spPr>
      </p:pic>
      <p:pic>
        <p:nvPicPr>
          <p:cNvPr id="32775" name="Picture 8" descr="galicia-mapZara的根據地：加利西亞地區／圖中綠色地方"/>
          <p:cNvPicPr>
            <a:picLocks noChangeAspect="1" noChangeArrowheads="1"/>
          </p:cNvPicPr>
          <p:nvPr/>
        </p:nvPicPr>
        <p:blipFill>
          <a:blip r:embed="rId5"/>
          <a:srcRect/>
          <a:stretch>
            <a:fillRect/>
          </a:stretch>
        </p:blipFill>
        <p:spPr bwMode="auto">
          <a:xfrm>
            <a:off x="5219700" y="2852738"/>
            <a:ext cx="2684463"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775" y="228600"/>
            <a:ext cx="8153400" cy="990600"/>
          </a:xfrm>
        </p:spPr>
        <p:txBody>
          <a:bodyPr/>
          <a:lstStyle/>
          <a:p>
            <a:r>
              <a:rPr lang="en-US" altLang="zh-TW" smtClean="0"/>
              <a:t>3.</a:t>
            </a:r>
            <a:r>
              <a:rPr lang="zh-TW" altLang="en-US" smtClean="0"/>
              <a:t>三個產品線</a:t>
            </a:r>
          </a:p>
        </p:txBody>
      </p:sp>
      <p:sp>
        <p:nvSpPr>
          <p:cNvPr id="8" name="投影片編號版面配置區 7"/>
          <p:cNvSpPr>
            <a:spLocks noGrp="1"/>
          </p:cNvSpPr>
          <p:nvPr>
            <p:ph type="sldNum" sz="quarter" idx="12"/>
          </p:nvPr>
        </p:nvSpPr>
        <p:spPr/>
        <p:txBody>
          <a:bodyPr>
            <a:normAutofit fontScale="85000" lnSpcReduction="20000"/>
          </a:bodyPr>
          <a:lstStyle/>
          <a:p>
            <a:pPr>
              <a:defRPr/>
            </a:pPr>
            <a:fld id="{013AB5BA-CA53-40CC-BCAB-1E015811228F}" type="slidenum">
              <a:rPr lang="en-US" altLang="zh-TW"/>
              <a:pPr>
                <a:defRPr/>
              </a:pPr>
              <a:t>25</a:t>
            </a:fld>
            <a:endParaRPr lang="en-US" altLang="zh-TW"/>
          </a:p>
        </p:txBody>
      </p:sp>
      <p:sp>
        <p:nvSpPr>
          <p:cNvPr id="33796" name="Rectangle 3"/>
          <p:cNvSpPr>
            <a:spLocks noGrp="1" noChangeArrowheads="1"/>
          </p:cNvSpPr>
          <p:nvPr>
            <p:ph sz="quarter" idx="1"/>
          </p:nvPr>
        </p:nvSpPr>
        <p:spPr>
          <a:xfrm>
            <a:off x="612775" y="1600200"/>
            <a:ext cx="8153400" cy="4495800"/>
          </a:xfrm>
        </p:spPr>
        <p:txBody>
          <a:bodyPr/>
          <a:lstStyle/>
          <a:p>
            <a:pPr>
              <a:buFontTx/>
              <a:buNone/>
            </a:pPr>
            <a:r>
              <a:rPr lang="zh-TW" altLang="en-US" smtClean="0"/>
              <a:t>女性服飾、男性服飾、童裝</a:t>
            </a:r>
          </a:p>
          <a:p>
            <a:pPr>
              <a:buFontTx/>
              <a:buNone/>
            </a:pPr>
            <a:r>
              <a:rPr lang="zh-TW" altLang="en-US" smtClean="0"/>
              <a:t>三個平行，而且作業上各自不同的產品群</a:t>
            </a:r>
          </a:p>
          <a:p>
            <a:pPr>
              <a:buFontTx/>
              <a:buNone/>
            </a:pPr>
            <a:endParaRPr lang="en-US" altLang="zh-TW" smtClean="0"/>
          </a:p>
        </p:txBody>
      </p:sp>
      <p:pic>
        <p:nvPicPr>
          <p:cNvPr id="33797" name="Picture 4" descr="200px-Zara"/>
          <p:cNvPicPr>
            <a:picLocks noChangeAspect="1" noChangeArrowheads="1"/>
          </p:cNvPicPr>
          <p:nvPr/>
        </p:nvPicPr>
        <p:blipFill>
          <a:blip r:embed="rId3"/>
          <a:srcRect/>
          <a:stretch>
            <a:fillRect/>
          </a:stretch>
        </p:blipFill>
        <p:spPr bwMode="auto">
          <a:xfrm>
            <a:off x="755650" y="3141663"/>
            <a:ext cx="2540000" cy="596900"/>
          </a:xfrm>
          <a:prstGeom prst="rect">
            <a:avLst/>
          </a:prstGeom>
          <a:noFill/>
          <a:ln w="9525">
            <a:noFill/>
            <a:miter lim="800000"/>
            <a:headEnd/>
            <a:tailEnd/>
          </a:ln>
        </p:spPr>
      </p:pic>
      <p:pic>
        <p:nvPicPr>
          <p:cNvPr id="33798" name="Picture 9" descr="W020080414425720502807"/>
          <p:cNvPicPr>
            <a:picLocks noChangeAspect="1" noChangeArrowheads="1"/>
          </p:cNvPicPr>
          <p:nvPr/>
        </p:nvPicPr>
        <p:blipFill>
          <a:blip r:embed="rId4"/>
          <a:srcRect/>
          <a:stretch>
            <a:fillRect/>
          </a:stretch>
        </p:blipFill>
        <p:spPr bwMode="auto">
          <a:xfrm>
            <a:off x="3635375" y="4365625"/>
            <a:ext cx="2857500" cy="2286000"/>
          </a:xfrm>
          <a:prstGeom prst="rect">
            <a:avLst/>
          </a:prstGeom>
          <a:noFill/>
          <a:ln w="9525">
            <a:noFill/>
            <a:miter lim="800000"/>
            <a:headEnd/>
            <a:tailEnd/>
          </a:ln>
        </p:spPr>
      </p:pic>
      <p:pic>
        <p:nvPicPr>
          <p:cNvPr id="33799" name="Picture 10" descr="2006117103843979"/>
          <p:cNvPicPr>
            <a:picLocks noChangeAspect="1" noChangeArrowheads="1"/>
          </p:cNvPicPr>
          <p:nvPr/>
        </p:nvPicPr>
        <p:blipFill>
          <a:blip r:embed="rId5"/>
          <a:srcRect/>
          <a:stretch>
            <a:fillRect/>
          </a:stretch>
        </p:blipFill>
        <p:spPr bwMode="auto">
          <a:xfrm>
            <a:off x="0" y="4365625"/>
            <a:ext cx="3529013" cy="2243138"/>
          </a:xfrm>
          <a:prstGeom prst="rect">
            <a:avLst/>
          </a:prstGeom>
          <a:noFill/>
          <a:ln w="9525">
            <a:noFill/>
            <a:miter lim="800000"/>
            <a:headEnd/>
            <a:tailEnd/>
          </a:ln>
        </p:spPr>
      </p:pic>
      <p:pic>
        <p:nvPicPr>
          <p:cNvPr id="33800" name="Picture 12" descr="W020080414495927674956"/>
          <p:cNvPicPr>
            <a:picLocks noChangeAspect="1" noChangeArrowheads="1"/>
          </p:cNvPicPr>
          <p:nvPr/>
        </p:nvPicPr>
        <p:blipFill>
          <a:blip r:embed="rId6"/>
          <a:srcRect/>
          <a:stretch>
            <a:fillRect/>
          </a:stretch>
        </p:blipFill>
        <p:spPr bwMode="auto">
          <a:xfrm>
            <a:off x="6659563" y="3500438"/>
            <a:ext cx="2289175"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990600"/>
          </a:xfrm>
        </p:spPr>
        <p:txBody>
          <a:bodyPr/>
          <a:lstStyle/>
          <a:p>
            <a:r>
              <a:rPr lang="en-US" altLang="zh-TW" smtClean="0"/>
              <a:t> 4.PDA</a:t>
            </a:r>
            <a:r>
              <a:rPr lang="zh-TW" altLang="en-US" smtClean="0"/>
              <a:t>的使用促進資訊交換</a:t>
            </a:r>
          </a:p>
        </p:txBody>
      </p:sp>
      <p:sp>
        <p:nvSpPr>
          <p:cNvPr id="9" name="投影片編號版面配置區 8"/>
          <p:cNvSpPr>
            <a:spLocks noGrp="1"/>
          </p:cNvSpPr>
          <p:nvPr>
            <p:ph type="sldNum" sz="quarter" idx="12"/>
          </p:nvPr>
        </p:nvSpPr>
        <p:spPr/>
        <p:txBody>
          <a:bodyPr>
            <a:normAutofit fontScale="85000" lnSpcReduction="20000"/>
          </a:bodyPr>
          <a:lstStyle/>
          <a:p>
            <a:pPr>
              <a:defRPr/>
            </a:pPr>
            <a:fld id="{334C7602-1AD9-4359-8077-D4C27A310C18}" type="slidenum">
              <a:rPr lang="en-US" altLang="zh-TW"/>
              <a:pPr>
                <a:defRPr/>
              </a:pPr>
              <a:t>26</a:t>
            </a:fld>
            <a:endParaRPr lang="en-US" altLang="zh-TW"/>
          </a:p>
        </p:txBody>
      </p:sp>
      <p:sp>
        <p:nvSpPr>
          <p:cNvPr id="34820" name="Rectangle 3"/>
          <p:cNvSpPr>
            <a:spLocks noGrp="1" noChangeArrowheads="1"/>
          </p:cNvSpPr>
          <p:nvPr>
            <p:ph sz="quarter" idx="1"/>
          </p:nvPr>
        </p:nvSpPr>
        <p:spPr>
          <a:xfrm>
            <a:off x="612775" y="1600200"/>
            <a:ext cx="8153400" cy="4495800"/>
          </a:xfrm>
        </p:spPr>
        <p:txBody>
          <a:bodyPr/>
          <a:lstStyle/>
          <a:p>
            <a:r>
              <a:rPr lang="zh-TW" altLang="en-US" smtClean="0"/>
              <a:t>訂製特別的</a:t>
            </a:r>
            <a:r>
              <a:rPr lang="en-US" altLang="zh-TW" smtClean="0"/>
              <a:t>PDA</a:t>
            </a:r>
            <a:r>
              <a:rPr lang="zh-TW" altLang="en-US" smtClean="0"/>
              <a:t>協助零售店跟總部的市場專員連絡</a:t>
            </a:r>
          </a:p>
        </p:txBody>
      </p:sp>
      <p:pic>
        <p:nvPicPr>
          <p:cNvPr id="34821" name="Picture 5" descr="HP_PDA"/>
          <p:cNvPicPr>
            <a:picLocks noChangeAspect="1" noChangeArrowheads="1"/>
          </p:cNvPicPr>
          <p:nvPr/>
        </p:nvPicPr>
        <p:blipFill>
          <a:blip r:embed="rId3"/>
          <a:srcRect/>
          <a:stretch>
            <a:fillRect/>
          </a:stretch>
        </p:blipFill>
        <p:spPr bwMode="auto">
          <a:xfrm>
            <a:off x="323850" y="4076700"/>
            <a:ext cx="2233613" cy="2233613"/>
          </a:xfrm>
          <a:prstGeom prst="rect">
            <a:avLst/>
          </a:prstGeom>
          <a:noFill/>
          <a:ln w="9525">
            <a:noFill/>
            <a:miter lim="800000"/>
            <a:headEnd/>
            <a:tailEnd/>
          </a:ln>
        </p:spPr>
      </p:pic>
      <p:pic>
        <p:nvPicPr>
          <p:cNvPr id="34822" name="Picture 6" descr="ba174e281f6cac6a"/>
          <p:cNvPicPr>
            <a:picLocks noChangeAspect="1" noChangeArrowheads="1"/>
          </p:cNvPicPr>
          <p:nvPr/>
        </p:nvPicPr>
        <p:blipFill>
          <a:blip r:embed="rId4"/>
          <a:srcRect/>
          <a:stretch>
            <a:fillRect/>
          </a:stretch>
        </p:blipFill>
        <p:spPr bwMode="auto">
          <a:xfrm>
            <a:off x="4140200" y="3933825"/>
            <a:ext cx="1963738" cy="2605088"/>
          </a:xfrm>
          <a:prstGeom prst="rect">
            <a:avLst/>
          </a:prstGeom>
          <a:noFill/>
          <a:ln w="9525">
            <a:noFill/>
            <a:miter lim="800000"/>
            <a:headEnd/>
            <a:tailEnd/>
          </a:ln>
        </p:spPr>
      </p:pic>
      <p:sp>
        <p:nvSpPr>
          <p:cNvPr id="34823" name="Rectangle 7"/>
          <p:cNvSpPr>
            <a:spLocks noChangeArrowheads="1"/>
          </p:cNvSpPr>
          <p:nvPr/>
        </p:nvSpPr>
        <p:spPr bwMode="auto">
          <a:xfrm>
            <a:off x="2411413" y="4581525"/>
            <a:ext cx="2376487" cy="1006475"/>
          </a:xfrm>
          <a:prstGeom prst="rect">
            <a:avLst/>
          </a:prstGeom>
          <a:noFill/>
          <a:ln w="9525">
            <a:noFill/>
            <a:miter lim="800000"/>
            <a:headEnd/>
            <a:tailEnd/>
          </a:ln>
        </p:spPr>
        <p:txBody>
          <a:bodyPr>
            <a:spAutoFit/>
          </a:bodyPr>
          <a:lstStyle/>
          <a:p>
            <a:r>
              <a:rPr kumimoji="0" lang="en-US" altLang="zh-TW" sz="6000" b="1">
                <a:solidFill>
                  <a:srgbClr val="008000"/>
                </a:solidFill>
                <a:latin typeface="Tw Cen MT" pitchFamily="34" charset="0"/>
                <a:ea typeface="微軟正黑體" pitchFamily="34" charset="-120"/>
              </a:rPr>
              <a:t>→</a:t>
            </a:r>
          </a:p>
        </p:txBody>
      </p:sp>
      <p:pic>
        <p:nvPicPr>
          <p:cNvPr id="34824" name="Picture 8" descr="424ef2354420df32"/>
          <p:cNvPicPr>
            <a:picLocks noChangeAspect="1" noChangeArrowheads="1"/>
          </p:cNvPicPr>
          <p:nvPr/>
        </p:nvPicPr>
        <p:blipFill>
          <a:blip r:embed="rId5"/>
          <a:srcRect/>
          <a:stretch>
            <a:fillRect/>
          </a:stretch>
        </p:blipFill>
        <p:spPr bwMode="auto">
          <a:xfrm>
            <a:off x="7019925" y="3357563"/>
            <a:ext cx="1381125" cy="914400"/>
          </a:xfrm>
          <a:prstGeom prst="rect">
            <a:avLst/>
          </a:prstGeom>
          <a:noFill/>
          <a:ln w="9525">
            <a:noFill/>
            <a:miter lim="800000"/>
            <a:headEnd/>
            <a:tailEnd/>
          </a:ln>
        </p:spPr>
      </p:pic>
      <p:pic>
        <p:nvPicPr>
          <p:cNvPr id="34825" name="Picture 9" descr="a12"/>
          <p:cNvPicPr>
            <a:picLocks noChangeAspect="1" noChangeArrowheads="1"/>
          </p:cNvPicPr>
          <p:nvPr/>
        </p:nvPicPr>
        <p:blipFill>
          <a:blip r:embed="rId6"/>
          <a:srcRect/>
          <a:stretch>
            <a:fillRect/>
          </a:stretch>
        </p:blipFill>
        <p:spPr bwMode="auto">
          <a:xfrm>
            <a:off x="6227763" y="4781550"/>
            <a:ext cx="2916237"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2775" y="228600"/>
            <a:ext cx="8153400" cy="990600"/>
          </a:xfrm>
        </p:spPr>
        <p:txBody>
          <a:bodyPr/>
          <a:lstStyle/>
          <a:p>
            <a:r>
              <a:rPr lang="en-US" altLang="zh-TW" smtClean="0"/>
              <a:t>       5.</a:t>
            </a:r>
            <a:r>
              <a:rPr lang="zh-TW" altLang="en-US" smtClean="0"/>
              <a:t>緩和</a:t>
            </a:r>
            <a:r>
              <a:rPr lang="en-US" altLang="zh-TW" smtClean="0"/>
              <a:t>〈</a:t>
            </a:r>
            <a:r>
              <a:rPr lang="zh-TW" altLang="en-US" smtClean="0"/>
              <a:t>長鞭效應</a:t>
            </a:r>
            <a:r>
              <a:rPr lang="en-US" altLang="zh-TW" smtClean="0"/>
              <a:t>〉</a:t>
            </a:r>
          </a:p>
        </p:txBody>
      </p:sp>
      <p:sp>
        <p:nvSpPr>
          <p:cNvPr id="6" name="投影片編號版面配置區 5"/>
          <p:cNvSpPr>
            <a:spLocks noGrp="1"/>
          </p:cNvSpPr>
          <p:nvPr>
            <p:ph type="sldNum" sz="quarter" idx="12"/>
          </p:nvPr>
        </p:nvSpPr>
        <p:spPr/>
        <p:txBody>
          <a:bodyPr>
            <a:normAutofit fontScale="85000" lnSpcReduction="20000"/>
          </a:bodyPr>
          <a:lstStyle/>
          <a:p>
            <a:pPr>
              <a:defRPr/>
            </a:pPr>
            <a:fld id="{D872DB60-4A42-4640-BF83-7E931B016936}" type="slidenum">
              <a:rPr lang="en-US" altLang="zh-TW"/>
              <a:pPr>
                <a:defRPr/>
              </a:pPr>
              <a:t>27</a:t>
            </a:fld>
            <a:endParaRPr lang="en-US" altLang="zh-TW"/>
          </a:p>
        </p:txBody>
      </p:sp>
      <p:sp>
        <p:nvSpPr>
          <p:cNvPr id="35844" name="Rectangle 3"/>
          <p:cNvSpPr>
            <a:spLocks noGrp="1" noChangeArrowheads="1"/>
          </p:cNvSpPr>
          <p:nvPr>
            <p:ph sz="quarter" idx="1"/>
          </p:nvPr>
        </p:nvSpPr>
        <p:spPr>
          <a:xfrm>
            <a:off x="612775" y="1600200"/>
            <a:ext cx="8153400" cy="4495800"/>
          </a:xfrm>
        </p:spPr>
        <p:txBody>
          <a:bodyPr/>
          <a:lstStyle/>
          <a:p>
            <a:r>
              <a:rPr lang="zh-TW" altLang="en-US" smtClean="0"/>
              <a:t>長鞭效應</a:t>
            </a:r>
            <a:r>
              <a:rPr lang="en-US" altLang="zh-TW" smtClean="0"/>
              <a:t>—</a:t>
            </a:r>
            <a:r>
              <a:rPr lang="zh-TW" altLang="en-US" smtClean="0"/>
              <a:t>意指供應鏈以及所有開放迴圈的資訊系統會將一個小混亂放大的傾向</a:t>
            </a:r>
          </a:p>
          <a:p>
            <a:r>
              <a:rPr lang="zh-TW" altLang="en-US" smtClean="0"/>
              <a:t>不必像業界因為過度生產而必須拍賣或打折</a:t>
            </a:r>
          </a:p>
        </p:txBody>
      </p:sp>
      <p:pic>
        <p:nvPicPr>
          <p:cNvPr id="35845" name="Picture 6" descr="2755538972_96b6745545"/>
          <p:cNvPicPr>
            <a:picLocks noChangeAspect="1" noChangeArrowheads="1"/>
          </p:cNvPicPr>
          <p:nvPr/>
        </p:nvPicPr>
        <p:blipFill>
          <a:blip r:embed="rId3"/>
          <a:srcRect/>
          <a:stretch>
            <a:fillRect/>
          </a:stretch>
        </p:blipFill>
        <p:spPr bwMode="auto">
          <a:xfrm>
            <a:off x="4716463" y="3933825"/>
            <a:ext cx="3997325" cy="2678113"/>
          </a:xfrm>
          <a:prstGeom prst="rect">
            <a:avLst/>
          </a:prstGeom>
          <a:noFill/>
          <a:ln w="9525">
            <a:noFill/>
            <a:miter lim="800000"/>
            <a:headEnd/>
            <a:tailEnd/>
          </a:ln>
        </p:spPr>
      </p:pic>
      <p:pic>
        <p:nvPicPr>
          <p:cNvPr id="35846" name="Picture 7" descr="3b0efe7b2430f33c"/>
          <p:cNvPicPr>
            <a:picLocks noChangeAspect="1" noChangeArrowheads="1"/>
          </p:cNvPicPr>
          <p:nvPr/>
        </p:nvPicPr>
        <p:blipFill>
          <a:blip r:embed="rId4"/>
          <a:srcRect/>
          <a:stretch>
            <a:fillRect/>
          </a:stretch>
        </p:blipFill>
        <p:spPr bwMode="auto">
          <a:xfrm>
            <a:off x="468313" y="4005263"/>
            <a:ext cx="3455987" cy="257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2775" y="228600"/>
            <a:ext cx="8153400" cy="990600"/>
          </a:xfrm>
        </p:spPr>
        <p:txBody>
          <a:bodyPr/>
          <a:lstStyle/>
          <a:p>
            <a:r>
              <a:rPr lang="en-US" altLang="zh-TW" smtClean="0"/>
              <a:t>6.</a:t>
            </a:r>
            <a:r>
              <a:rPr lang="zh-TW" altLang="en-US" smtClean="0"/>
              <a:t>製造限量感</a:t>
            </a:r>
          </a:p>
        </p:txBody>
      </p:sp>
      <p:sp>
        <p:nvSpPr>
          <p:cNvPr id="8" name="投影片編號版面配置區 7"/>
          <p:cNvSpPr>
            <a:spLocks noGrp="1"/>
          </p:cNvSpPr>
          <p:nvPr>
            <p:ph type="sldNum" sz="quarter" idx="12"/>
          </p:nvPr>
        </p:nvSpPr>
        <p:spPr/>
        <p:txBody>
          <a:bodyPr>
            <a:normAutofit fontScale="85000" lnSpcReduction="20000"/>
          </a:bodyPr>
          <a:lstStyle/>
          <a:p>
            <a:pPr>
              <a:defRPr/>
            </a:pPr>
            <a:fld id="{3D2ED49D-4F44-4EB2-9146-D98D9B1B8C60}" type="slidenum">
              <a:rPr lang="en-US" altLang="zh-TW"/>
              <a:pPr>
                <a:defRPr/>
              </a:pPr>
              <a:t>28</a:t>
            </a:fld>
            <a:endParaRPr lang="en-US" altLang="zh-TW"/>
          </a:p>
        </p:txBody>
      </p:sp>
      <p:sp>
        <p:nvSpPr>
          <p:cNvPr id="36868" name="Rectangle 3"/>
          <p:cNvSpPr>
            <a:spLocks noGrp="1" noChangeArrowheads="1"/>
          </p:cNvSpPr>
          <p:nvPr>
            <p:ph sz="quarter" idx="1"/>
          </p:nvPr>
        </p:nvSpPr>
        <p:spPr>
          <a:xfrm>
            <a:off x="612775" y="1600200"/>
            <a:ext cx="8153400" cy="4495800"/>
          </a:xfrm>
        </p:spPr>
        <p:txBody>
          <a:bodyPr/>
          <a:lstStyle/>
          <a:p>
            <a:pPr>
              <a:buFontTx/>
              <a:buNone/>
            </a:pPr>
            <a:r>
              <a:rPr lang="zh-TW" altLang="en-US" smtClean="0"/>
              <a:t>運用</a:t>
            </a:r>
            <a:r>
              <a:rPr lang="en-US" altLang="zh-TW" smtClean="0"/>
              <a:t>〈</a:t>
            </a:r>
            <a:r>
              <a:rPr lang="zh-TW" altLang="en-US" smtClean="0"/>
              <a:t>缺貨</a:t>
            </a:r>
            <a:r>
              <a:rPr lang="en-US" altLang="zh-TW" smtClean="0"/>
              <a:t>〉</a:t>
            </a:r>
            <a:r>
              <a:rPr lang="zh-TW" altLang="en-US" smtClean="0"/>
              <a:t>的方式</a:t>
            </a:r>
          </a:p>
          <a:p>
            <a:pPr>
              <a:buFontTx/>
              <a:buNone/>
            </a:pPr>
            <a:r>
              <a:rPr lang="zh-TW" altLang="en-US" smtClean="0"/>
              <a:t>上架二至三週後賣不出去的衣服移至他處</a:t>
            </a:r>
          </a:p>
        </p:txBody>
      </p:sp>
      <p:pic>
        <p:nvPicPr>
          <p:cNvPr id="36869" name="Picture 5" descr="cadena_zara_i09"/>
          <p:cNvPicPr>
            <a:picLocks noChangeAspect="1" noChangeArrowheads="1"/>
          </p:cNvPicPr>
          <p:nvPr/>
        </p:nvPicPr>
        <p:blipFill>
          <a:blip r:embed="rId3"/>
          <a:srcRect/>
          <a:stretch>
            <a:fillRect/>
          </a:stretch>
        </p:blipFill>
        <p:spPr bwMode="auto">
          <a:xfrm>
            <a:off x="4787900" y="3789363"/>
            <a:ext cx="2124075" cy="2819400"/>
          </a:xfrm>
          <a:prstGeom prst="rect">
            <a:avLst/>
          </a:prstGeom>
          <a:noFill/>
          <a:ln w="9525">
            <a:noFill/>
            <a:miter lim="800000"/>
            <a:headEnd/>
            <a:tailEnd/>
          </a:ln>
        </p:spPr>
      </p:pic>
      <p:pic>
        <p:nvPicPr>
          <p:cNvPr id="36870" name="Picture 10" descr="Zara"/>
          <p:cNvPicPr>
            <a:picLocks noChangeAspect="1" noChangeArrowheads="1"/>
          </p:cNvPicPr>
          <p:nvPr/>
        </p:nvPicPr>
        <p:blipFill>
          <a:blip r:embed="rId4"/>
          <a:srcRect/>
          <a:stretch>
            <a:fillRect/>
          </a:stretch>
        </p:blipFill>
        <p:spPr bwMode="auto">
          <a:xfrm>
            <a:off x="179388" y="4292600"/>
            <a:ext cx="2736850" cy="2219325"/>
          </a:xfrm>
          <a:prstGeom prst="rect">
            <a:avLst/>
          </a:prstGeom>
          <a:noFill/>
          <a:ln w="9525">
            <a:noFill/>
            <a:miter lim="800000"/>
            <a:headEnd/>
            <a:tailEnd/>
          </a:ln>
        </p:spPr>
      </p:pic>
      <p:pic>
        <p:nvPicPr>
          <p:cNvPr id="36871" name="Picture 12" descr="zara москва"/>
          <p:cNvPicPr>
            <a:picLocks noChangeAspect="1" noChangeArrowheads="1"/>
          </p:cNvPicPr>
          <p:nvPr/>
        </p:nvPicPr>
        <p:blipFill>
          <a:blip r:embed="rId5"/>
          <a:srcRect/>
          <a:stretch>
            <a:fillRect/>
          </a:stretch>
        </p:blipFill>
        <p:spPr bwMode="auto">
          <a:xfrm>
            <a:off x="2987675" y="3429000"/>
            <a:ext cx="1817688" cy="3160713"/>
          </a:xfrm>
          <a:prstGeom prst="rect">
            <a:avLst/>
          </a:prstGeom>
          <a:noFill/>
          <a:ln w="9525">
            <a:noFill/>
            <a:miter lim="800000"/>
            <a:headEnd/>
            <a:tailEnd/>
          </a:ln>
        </p:spPr>
      </p:pic>
      <p:pic>
        <p:nvPicPr>
          <p:cNvPr id="36872" name="Picture 13" descr="eur_erco_zara_solut_1_4_"/>
          <p:cNvPicPr>
            <a:picLocks noChangeAspect="1" noChangeArrowheads="1"/>
          </p:cNvPicPr>
          <p:nvPr/>
        </p:nvPicPr>
        <p:blipFill>
          <a:blip r:embed="rId6"/>
          <a:srcRect/>
          <a:stretch>
            <a:fillRect/>
          </a:stretch>
        </p:blipFill>
        <p:spPr bwMode="auto">
          <a:xfrm>
            <a:off x="6604000" y="4365625"/>
            <a:ext cx="2540000" cy="189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ctrTitle"/>
          </p:nvPr>
        </p:nvSpPr>
        <p:spPr>
          <a:xfrm>
            <a:off x="1116013" y="1773238"/>
            <a:ext cx="7272337" cy="1397000"/>
          </a:xfrm>
        </p:spPr>
        <p:txBody>
          <a:bodyPr>
            <a:normAutofit/>
          </a:bodyPr>
          <a:lstStyle/>
          <a:p>
            <a:pPr fontAlgn="auto">
              <a:spcAft>
                <a:spcPts val="0"/>
              </a:spcAft>
              <a:defRPr/>
            </a:pPr>
            <a:r>
              <a:rPr lang="zh-TW" altLang="en-US" dirty="0" smtClean="0">
                <a:latin typeface="標楷體" pitchFamily="65" charset="-120"/>
                <a:ea typeface="標楷體" pitchFamily="65" charset="-120"/>
              </a:rPr>
              <a:t>謹守嚴格的供應鏈運作節奏</a:t>
            </a:r>
          </a:p>
        </p:txBody>
      </p:sp>
      <p:sp>
        <p:nvSpPr>
          <p:cNvPr id="37891" name="副標題 2"/>
          <p:cNvSpPr>
            <a:spLocks noGrp="1"/>
          </p:cNvSpPr>
          <p:nvPr>
            <p:ph type="subTitle" idx="1"/>
          </p:nvPr>
        </p:nvSpPr>
        <p:spPr>
          <a:xfrm>
            <a:off x="2362200" y="6049963"/>
            <a:ext cx="6705600" cy="685800"/>
          </a:xfrm>
        </p:spPr>
        <p:txBody>
          <a:bodyPr/>
          <a:lstStyle/>
          <a:p>
            <a:pPr>
              <a:buFont typeface="Arial" charset="0"/>
              <a:buNone/>
            </a:pPr>
            <a:endParaRPr lang="zh-TW" altLang="en-US" smtClean="0"/>
          </a:p>
        </p:txBody>
      </p:sp>
      <p:sp>
        <p:nvSpPr>
          <p:cNvPr id="37892" name="投影片編號版面配置區 3"/>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1AA208A0-AF58-4D91-907F-B2708E7E6638}" type="slidenum">
              <a:rPr lang="en-US" altLang="zh-TW"/>
              <a:pPr fontAlgn="base">
                <a:spcBef>
                  <a:spcPct val="0"/>
                </a:spcBef>
                <a:spcAft>
                  <a:spcPct val="0"/>
                </a:spcAft>
              </a:pPr>
              <a:t>29</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全球服飾產業趨勢</a:t>
            </a:r>
            <a:endParaRPr lang="zh-TW" altLang="en-US" b="1" smtClean="0">
              <a:latin typeface="微軟正黑體" pitchFamily="34" charset="-120"/>
            </a:endParaRPr>
          </a:p>
        </p:txBody>
      </p:sp>
      <p:sp>
        <p:nvSpPr>
          <p:cNvPr id="3" name="內容版面配置區 2"/>
          <p:cNvSpPr>
            <a:spLocks noGrp="1"/>
          </p:cNvSpPr>
          <p:nvPr>
            <p:ph sz="quarter" idx="1"/>
          </p:nvPr>
        </p:nvSpPr>
        <p:spPr>
          <a:xfrm>
            <a:off x="612775" y="1600200"/>
            <a:ext cx="8153400" cy="4495800"/>
          </a:xfrm>
        </p:spPr>
        <p:txBody>
          <a:bodyPr rtlCol="0">
            <a:normAutofit lnSpcReduction="10000"/>
          </a:bodyPr>
          <a:lstStyle/>
          <a:p>
            <a:pPr marL="320040" indent="-320040" fontAlgn="auto">
              <a:lnSpc>
                <a:spcPct val="150000"/>
              </a:lnSpc>
              <a:spcAft>
                <a:spcPts val="0"/>
              </a:spcAft>
              <a:buFont typeface="Arial" pitchFamily="34" charset="0"/>
              <a:buChar char="•"/>
              <a:defRPr/>
            </a:pPr>
            <a:r>
              <a:rPr lang="zh-TW" altLang="en-US" dirty="0" smtClean="0">
                <a:latin typeface="微軟正黑體" pitchFamily="34" charset="-120"/>
              </a:rPr>
              <a:t>全球服裝貿易趨勢</a:t>
            </a:r>
            <a:endParaRPr lang="en-US" altLang="zh-TW" dirty="0" smtClean="0">
              <a:latin typeface="微軟正黑體" pitchFamily="34" charset="-120"/>
            </a:endParaRPr>
          </a:p>
          <a:p>
            <a:pPr marL="320040" indent="-320040" fontAlgn="auto">
              <a:lnSpc>
                <a:spcPct val="150000"/>
              </a:lnSpc>
              <a:spcAft>
                <a:spcPts val="0"/>
              </a:spcAft>
              <a:buFont typeface="Arial" pitchFamily="34" charset="0"/>
              <a:buChar char="•"/>
              <a:defRPr/>
            </a:pPr>
            <a:r>
              <a:rPr lang="zh-TW" altLang="en-US" dirty="0" smtClean="0">
                <a:latin typeface="微軟正黑體" pitchFamily="34" charset="-120"/>
              </a:rPr>
              <a:t>全球服裝市場與消費趨勢</a:t>
            </a:r>
            <a:endParaRPr lang="en-US" altLang="zh-TW" dirty="0" smtClean="0">
              <a:latin typeface="微軟正黑體" pitchFamily="34" charset="-120"/>
            </a:endParaRPr>
          </a:p>
          <a:p>
            <a:pPr marL="640080" lvl="1" indent="-274320" fontAlgn="auto">
              <a:lnSpc>
                <a:spcPct val="150000"/>
              </a:lnSpc>
              <a:spcAft>
                <a:spcPts val="0"/>
              </a:spcAft>
              <a:buFont typeface="Arial" pitchFamily="34" charset="0"/>
              <a:buChar char="–"/>
              <a:defRPr/>
            </a:pPr>
            <a:r>
              <a:rPr lang="zh-TW" altLang="en-US" dirty="0" smtClean="0">
                <a:latin typeface="微軟正黑體" pitchFamily="34" charset="-120"/>
              </a:rPr>
              <a:t>服裝供應鏈由推式轉為拉式</a:t>
            </a:r>
            <a:endParaRPr lang="en-US" altLang="zh-TW" dirty="0" smtClean="0">
              <a:latin typeface="微軟正黑體" pitchFamily="34" charset="-120"/>
            </a:endParaRPr>
          </a:p>
          <a:p>
            <a:pPr marL="640080" lvl="1" indent="-274320" fontAlgn="auto">
              <a:lnSpc>
                <a:spcPct val="150000"/>
              </a:lnSpc>
              <a:spcAft>
                <a:spcPts val="0"/>
              </a:spcAft>
              <a:buFont typeface="Arial" pitchFamily="34" charset="0"/>
              <a:buChar char="–"/>
              <a:defRPr/>
            </a:pPr>
            <a:r>
              <a:rPr lang="zh-TW" altLang="en-US" dirty="0" smtClean="0">
                <a:latin typeface="微軟正黑體" pitchFamily="34" charset="-120"/>
              </a:rPr>
              <a:t>供應鏈反應時間縮短並更強調整合</a:t>
            </a:r>
            <a:endParaRPr lang="en-US" altLang="zh-TW" dirty="0" smtClean="0">
              <a:latin typeface="微軟正黑體" pitchFamily="34" charset="-120"/>
            </a:endParaRPr>
          </a:p>
          <a:p>
            <a:pPr marL="640080" lvl="1" indent="-274320" fontAlgn="auto">
              <a:lnSpc>
                <a:spcPct val="150000"/>
              </a:lnSpc>
              <a:spcAft>
                <a:spcPts val="0"/>
              </a:spcAft>
              <a:buFont typeface="Arial" pitchFamily="34" charset="0"/>
              <a:buChar char="–"/>
              <a:defRPr/>
            </a:pPr>
            <a:r>
              <a:rPr lang="zh-TW" altLang="en-US" dirty="0" smtClean="0">
                <a:latin typeface="微軟正黑體" pitchFamily="34" charset="-120"/>
              </a:rPr>
              <a:t>通路轉變</a:t>
            </a:r>
            <a:endParaRPr lang="en-US" altLang="zh-TW" dirty="0" smtClean="0">
              <a:latin typeface="微軟正黑體" pitchFamily="34" charset="-120"/>
            </a:endParaRPr>
          </a:p>
          <a:p>
            <a:pPr lvl="2" fontAlgn="auto">
              <a:lnSpc>
                <a:spcPct val="150000"/>
              </a:lnSpc>
              <a:spcAft>
                <a:spcPts val="0"/>
              </a:spcAft>
              <a:buFont typeface="Arial" pitchFamily="34" charset="0"/>
              <a:buChar char="•"/>
              <a:defRPr/>
            </a:pPr>
            <a:r>
              <a:rPr lang="zh-TW" altLang="en-US" dirty="0" smtClean="0">
                <a:latin typeface="微軟正黑體" pitchFamily="34" charset="-120"/>
              </a:rPr>
              <a:t>百貨、購物中心與連鎖店成為主流</a:t>
            </a:r>
            <a:endParaRPr lang="en-US" altLang="zh-TW" dirty="0" smtClean="0">
              <a:latin typeface="微軟正黑體" pitchFamily="34" charset="-120"/>
            </a:endParaRPr>
          </a:p>
          <a:p>
            <a:pPr lvl="2" fontAlgn="auto">
              <a:lnSpc>
                <a:spcPct val="150000"/>
              </a:lnSpc>
              <a:spcAft>
                <a:spcPts val="0"/>
              </a:spcAft>
              <a:buFont typeface="Arial" pitchFamily="34" charset="0"/>
              <a:buChar char="•"/>
              <a:defRPr/>
            </a:pPr>
            <a:r>
              <a:rPr lang="zh-TW" altLang="en-US" dirty="0" smtClean="0">
                <a:latin typeface="微軟正黑體" pitchFamily="34" charset="-120"/>
              </a:rPr>
              <a:t>網路成為品牌意念傳達與行銷的通路</a:t>
            </a:r>
            <a:endParaRPr lang="en-US" altLang="zh-TW" dirty="0" smtClean="0">
              <a:latin typeface="微軟正黑體" pitchFamily="34" charset="-120"/>
            </a:endParaRPr>
          </a:p>
          <a:p>
            <a:pPr marL="320040" indent="-320040" fontAlgn="auto">
              <a:spcAft>
                <a:spcPts val="0"/>
              </a:spcAft>
              <a:buFont typeface="Arial" pitchFamily="34" charset="0"/>
              <a:buChar char="•"/>
              <a:defRPr/>
            </a:pPr>
            <a:endParaRPr lang="zh-TW"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214314" y="142876"/>
          <a:ext cx="8715404"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exblacknight\Pictures\2548623141.jpg"/>
          <p:cNvPicPr>
            <a:picLocks noChangeAspect="1" noChangeArrowheads="1"/>
          </p:cNvPicPr>
          <p:nvPr/>
        </p:nvPicPr>
        <p:blipFill>
          <a:blip r:embed="rId3"/>
          <a:srcRect/>
          <a:stretch>
            <a:fillRect/>
          </a:stretch>
        </p:blipFill>
        <p:spPr bwMode="auto">
          <a:xfrm>
            <a:off x="428625" y="3214688"/>
            <a:ext cx="4071938" cy="2933700"/>
          </a:xfrm>
          <a:prstGeom prst="rect">
            <a:avLst/>
          </a:prstGeom>
          <a:noFill/>
          <a:ln w="9525">
            <a:noFill/>
            <a:miter lim="800000"/>
            <a:headEnd/>
            <a:tailEnd/>
          </a:ln>
        </p:spPr>
      </p:pic>
      <p:pic>
        <p:nvPicPr>
          <p:cNvPr id="1029" name="Picture 5" descr="C:\Users\exblacknight\Pictures\toyota-logo.jpg"/>
          <p:cNvPicPr>
            <a:picLocks noChangeAspect="1" noChangeArrowheads="1"/>
          </p:cNvPicPr>
          <p:nvPr/>
        </p:nvPicPr>
        <p:blipFill>
          <a:blip r:embed="rId4" cstate="print"/>
          <a:srcRect/>
          <a:stretch>
            <a:fillRect/>
          </a:stretch>
        </p:blipFill>
        <p:spPr bwMode="auto">
          <a:xfrm>
            <a:off x="214282" y="1071546"/>
            <a:ext cx="3428992" cy="257174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aphicFrame>
        <p:nvGraphicFramePr>
          <p:cNvPr id="11" name="資料庫圖表 10"/>
          <p:cNvGraphicFramePr/>
          <p:nvPr/>
        </p:nvGraphicFramePr>
        <p:xfrm>
          <a:off x="4572000" y="785794"/>
          <a:ext cx="4286280" cy="58579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9941" name="投影片編號版面配置區 4"/>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68F18EA0-FA2E-4577-A3F4-FBE18DB33125}" type="slidenum">
              <a:rPr lang="en-US" altLang="zh-TW"/>
              <a:pPr fontAlgn="base">
                <a:spcBef>
                  <a:spcPct val="0"/>
                </a:spcBef>
                <a:spcAft>
                  <a:spcPct val="0"/>
                </a:spcAft>
              </a:pPr>
              <a:t>31</a:t>
            </a:fld>
            <a:endParaRPr lang="en-US" altLang="zh-TW"/>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xblacknight\Pictures\dell_a90_1.jpg"/>
          <p:cNvPicPr>
            <a:picLocks noChangeAspect="1" noChangeArrowheads="1"/>
          </p:cNvPicPr>
          <p:nvPr/>
        </p:nvPicPr>
        <p:blipFill>
          <a:blip r:embed="rId3" cstate="print"/>
          <a:srcRect/>
          <a:stretch>
            <a:fillRect/>
          </a:stretch>
        </p:blipFill>
        <p:spPr bwMode="auto">
          <a:xfrm>
            <a:off x="642910" y="3429000"/>
            <a:ext cx="3796091" cy="2741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exblacknight\Pictures\dell-logo-online-new.jpg"/>
          <p:cNvPicPr>
            <a:picLocks noChangeAspect="1" noChangeArrowheads="1"/>
          </p:cNvPicPr>
          <p:nvPr/>
        </p:nvPicPr>
        <p:blipFill>
          <a:blip r:embed="rId4" cstate="print"/>
          <a:srcRect/>
          <a:stretch>
            <a:fillRect/>
          </a:stretch>
        </p:blipFill>
        <p:spPr bwMode="auto">
          <a:xfrm>
            <a:off x="214282" y="1142984"/>
            <a:ext cx="2928958" cy="2928958"/>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graphicFrame>
        <p:nvGraphicFramePr>
          <p:cNvPr id="8" name="資料庫圖表 7"/>
          <p:cNvGraphicFramePr/>
          <p:nvPr/>
        </p:nvGraphicFramePr>
        <p:xfrm>
          <a:off x="4643438" y="642918"/>
          <a:ext cx="4286280" cy="58579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0965" name="投影片編號版面配置區 4"/>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DDA84EB5-680D-45B5-86D6-AE5A737E24B7}" type="slidenum">
              <a:rPr lang="en-US" altLang="zh-TW"/>
              <a:pPr fontAlgn="base">
                <a:spcBef>
                  <a:spcPct val="0"/>
                </a:spcBef>
                <a:spcAft>
                  <a:spcPct val="0"/>
                </a:spcAft>
              </a:pPr>
              <a:t>32</a:t>
            </a:fld>
            <a:endParaRPr lang="en-US" altLang="zh-TW"/>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92275" y="1916113"/>
            <a:ext cx="6477000" cy="1828800"/>
          </a:xfrm>
        </p:spPr>
        <p:txBody>
          <a:bodyPr>
            <a:normAutofit/>
          </a:bodyPr>
          <a:lstStyle/>
          <a:p>
            <a:pPr fontAlgn="auto">
              <a:spcAft>
                <a:spcPts val="0"/>
              </a:spcAft>
              <a:defRPr/>
            </a:pPr>
            <a:r>
              <a:rPr lang="en-US" altLang="zh-TW" dirty="0" smtClean="0"/>
              <a:t>ZARA</a:t>
            </a:r>
            <a:r>
              <a:rPr lang="zh-TW" altLang="en-US" dirty="0" smtClean="0"/>
              <a:t>的</a:t>
            </a:r>
            <a:r>
              <a:rPr lang="en-US" altLang="zh-TW" dirty="0" smtClean="0"/>
              <a:t>POS</a:t>
            </a:r>
            <a:r>
              <a:rPr lang="zh-TW" altLang="en-US" dirty="0" smtClean="0"/>
              <a:t>資訊系統</a:t>
            </a:r>
            <a:endParaRPr lang="zh-TW" altLang="en-US" dirty="0"/>
          </a:p>
        </p:txBody>
      </p:sp>
      <p:sp>
        <p:nvSpPr>
          <p:cNvPr id="41987" name="副標題 2"/>
          <p:cNvSpPr>
            <a:spLocks noGrp="1"/>
          </p:cNvSpPr>
          <p:nvPr>
            <p:ph type="subTitle" idx="1"/>
          </p:nvPr>
        </p:nvSpPr>
        <p:spPr>
          <a:xfrm>
            <a:off x="2362200" y="6049963"/>
            <a:ext cx="6705600" cy="685800"/>
          </a:xfrm>
        </p:spPr>
        <p:txBody>
          <a:bodyPr/>
          <a:lstStyle/>
          <a:p>
            <a:endParaRPr lang="zh-TW"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612775" y="228600"/>
            <a:ext cx="8153400" cy="990600"/>
          </a:xfrm>
        </p:spPr>
        <p:txBody>
          <a:bodyPr/>
          <a:lstStyle/>
          <a:p>
            <a:r>
              <a:rPr lang="en-US" altLang="zh-TW" smtClean="0"/>
              <a:t>ZARA</a:t>
            </a:r>
            <a:r>
              <a:rPr lang="zh-TW" altLang="en-US" smtClean="0"/>
              <a:t>的商業模式核心</a:t>
            </a:r>
          </a:p>
        </p:txBody>
      </p:sp>
      <p:sp>
        <p:nvSpPr>
          <p:cNvPr id="43011" name="內容版面配置區 2"/>
          <p:cNvSpPr>
            <a:spLocks noGrp="1"/>
          </p:cNvSpPr>
          <p:nvPr>
            <p:ph sz="quarter" idx="1"/>
          </p:nvPr>
        </p:nvSpPr>
        <p:spPr>
          <a:xfrm>
            <a:off x="612775" y="1600200"/>
            <a:ext cx="8153400" cy="4495800"/>
          </a:xfrm>
        </p:spPr>
        <p:txBody>
          <a:bodyPr/>
          <a:lstStyle/>
          <a:p>
            <a:r>
              <a:rPr lang="zh-TW" altLang="en-US" smtClean="0"/>
              <a:t>服裝設計</a:t>
            </a:r>
            <a:endParaRPr lang="en-US" altLang="zh-TW" smtClean="0"/>
          </a:p>
          <a:p>
            <a:endParaRPr lang="en-US" altLang="zh-TW" smtClean="0"/>
          </a:p>
          <a:p>
            <a:r>
              <a:rPr lang="zh-TW" altLang="en-US" smtClean="0"/>
              <a:t>生產加工</a:t>
            </a:r>
            <a:endParaRPr lang="en-US" altLang="zh-TW" smtClean="0"/>
          </a:p>
          <a:p>
            <a:endParaRPr lang="en-US" altLang="zh-TW" smtClean="0"/>
          </a:p>
          <a:p>
            <a:r>
              <a:rPr lang="zh-TW" altLang="en-US" smtClean="0"/>
              <a:t>物流配送</a:t>
            </a:r>
            <a:endParaRPr lang="en-US" altLang="zh-TW" smtClean="0"/>
          </a:p>
          <a:p>
            <a:endParaRPr lang="en-US" altLang="zh-TW" smtClean="0"/>
          </a:p>
          <a:p>
            <a:r>
              <a:rPr lang="zh-TW" altLang="en-US" smtClean="0"/>
              <a:t>門市銷售</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612775" y="228600"/>
            <a:ext cx="8153400" cy="990600"/>
          </a:xfrm>
        </p:spPr>
        <p:txBody>
          <a:bodyPr/>
          <a:lstStyle/>
          <a:p>
            <a:r>
              <a:rPr lang="zh-TW" altLang="en-US" smtClean="0"/>
              <a:t>資訊系統研發</a:t>
            </a:r>
          </a:p>
        </p:txBody>
      </p:sp>
      <p:sp>
        <p:nvSpPr>
          <p:cNvPr id="44035" name="內容版面配置區 2"/>
          <p:cNvSpPr>
            <a:spLocks noGrp="1"/>
          </p:cNvSpPr>
          <p:nvPr>
            <p:ph sz="quarter" idx="1"/>
          </p:nvPr>
        </p:nvSpPr>
        <p:spPr>
          <a:xfrm>
            <a:off x="612775" y="1600200"/>
            <a:ext cx="8153400" cy="4495800"/>
          </a:xfrm>
        </p:spPr>
        <p:txBody>
          <a:bodyPr/>
          <a:lstStyle/>
          <a:p>
            <a:r>
              <a:rPr lang="zh-TW" altLang="en-US" smtClean="0"/>
              <a:t>自主研發</a:t>
            </a:r>
            <a:endParaRPr lang="en-US" altLang="zh-TW" smtClean="0"/>
          </a:p>
          <a:p>
            <a:endParaRPr lang="en-US" altLang="zh-TW" smtClean="0"/>
          </a:p>
          <a:p>
            <a:r>
              <a:rPr lang="zh-TW" altLang="en-US" smtClean="0"/>
              <a:t>研發人員佔資訊團隊的</a:t>
            </a:r>
            <a:r>
              <a:rPr lang="en-US" altLang="zh-TW" smtClean="0"/>
              <a:t>2/3</a:t>
            </a:r>
          </a:p>
          <a:p>
            <a:endParaRPr lang="en-US" altLang="zh-TW" smtClean="0"/>
          </a:p>
          <a:p>
            <a:r>
              <a:rPr lang="zh-TW" altLang="en-US" smtClean="0"/>
              <a:t>配合各地區的狀況進行微調</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612775" y="228600"/>
            <a:ext cx="8153400" cy="990600"/>
          </a:xfrm>
        </p:spPr>
        <p:txBody>
          <a:bodyPr/>
          <a:lstStyle/>
          <a:p>
            <a:r>
              <a:rPr lang="zh-TW" altLang="en-US" smtClean="0"/>
              <a:t>資訊系統的四個環節</a:t>
            </a:r>
          </a:p>
        </p:txBody>
      </p:sp>
      <p:pic>
        <p:nvPicPr>
          <p:cNvPr id="45059" name="Picture 2"/>
          <p:cNvPicPr>
            <a:picLocks noGrp="1" noChangeAspect="1" noChangeArrowheads="1"/>
          </p:cNvPicPr>
          <p:nvPr>
            <p:ph sz="quarter" idx="1"/>
          </p:nvPr>
        </p:nvPicPr>
        <p:blipFill>
          <a:blip r:embed="rId3"/>
          <a:srcRect l="17931" t="15401" r="14696" b="14601"/>
          <a:stretch>
            <a:fillRect/>
          </a:stretch>
        </p:blipFill>
        <p:spPr>
          <a:xfrm>
            <a:off x="827088" y="1700213"/>
            <a:ext cx="7416800" cy="481647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a:xfrm>
            <a:off x="612775" y="228600"/>
            <a:ext cx="8153400" cy="990600"/>
          </a:xfrm>
        </p:spPr>
        <p:txBody>
          <a:bodyPr/>
          <a:lstStyle/>
          <a:p>
            <a:r>
              <a:rPr lang="en-US" altLang="zh-TW" smtClean="0"/>
              <a:t>1.</a:t>
            </a:r>
            <a:r>
              <a:rPr lang="zh-TW" altLang="en-US" smtClean="0"/>
              <a:t>資訊收集系統</a:t>
            </a:r>
          </a:p>
        </p:txBody>
      </p:sp>
      <p:sp>
        <p:nvSpPr>
          <p:cNvPr id="46083" name="內容版面配置區 2"/>
          <p:cNvSpPr>
            <a:spLocks noGrp="1"/>
          </p:cNvSpPr>
          <p:nvPr>
            <p:ph sz="quarter" idx="1"/>
          </p:nvPr>
        </p:nvSpPr>
        <p:spPr>
          <a:xfrm>
            <a:off x="612775" y="1600200"/>
            <a:ext cx="8153400" cy="4495800"/>
          </a:xfrm>
        </p:spPr>
        <p:txBody>
          <a:bodyPr/>
          <a:lstStyle/>
          <a:p>
            <a:r>
              <a:rPr lang="zh-TW" altLang="en-US" smtClean="0"/>
              <a:t>時尚觀察員</a:t>
            </a:r>
            <a:endParaRPr lang="en-US" altLang="zh-TW" smtClean="0"/>
          </a:p>
          <a:p>
            <a:endParaRPr lang="en-US" altLang="zh-TW" smtClean="0"/>
          </a:p>
          <a:p>
            <a:r>
              <a:rPr lang="zh-TW" altLang="en-US" smtClean="0"/>
              <a:t>街頭觀察員</a:t>
            </a:r>
            <a:endParaRPr lang="en-US" altLang="zh-TW" smtClean="0"/>
          </a:p>
          <a:p>
            <a:endParaRPr lang="en-US" altLang="zh-TW" smtClean="0"/>
          </a:p>
          <a:p>
            <a:r>
              <a:rPr lang="zh-TW" altLang="en-US" smtClean="0"/>
              <a:t>第一線門市經驗</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612775" y="228600"/>
            <a:ext cx="8153400" cy="990600"/>
          </a:xfrm>
        </p:spPr>
        <p:txBody>
          <a:bodyPr/>
          <a:lstStyle/>
          <a:p>
            <a:r>
              <a:rPr lang="en-US" altLang="zh-TW" smtClean="0"/>
              <a:t>2.</a:t>
            </a:r>
            <a:r>
              <a:rPr lang="zh-TW" altLang="en-US" smtClean="0"/>
              <a:t>服裝資訊標準化系統</a:t>
            </a:r>
          </a:p>
        </p:txBody>
      </p:sp>
      <p:sp>
        <p:nvSpPr>
          <p:cNvPr id="47107" name="內容版面配置區 2"/>
          <p:cNvSpPr>
            <a:spLocks noGrp="1"/>
          </p:cNvSpPr>
          <p:nvPr>
            <p:ph sz="quarter" idx="1"/>
          </p:nvPr>
        </p:nvSpPr>
        <p:spPr>
          <a:xfrm>
            <a:off x="612775" y="1600200"/>
            <a:ext cx="8153400" cy="4495800"/>
          </a:xfrm>
        </p:spPr>
        <p:txBody>
          <a:bodyPr/>
          <a:lstStyle/>
          <a:p>
            <a:r>
              <a:rPr lang="zh-TW" altLang="en-US" smtClean="0"/>
              <a:t>產品資訊標準化</a:t>
            </a:r>
            <a:endParaRPr lang="en-US" altLang="zh-TW" smtClean="0"/>
          </a:p>
          <a:p>
            <a:endParaRPr lang="en-US" altLang="zh-TW" smtClean="0"/>
          </a:p>
          <a:p>
            <a:r>
              <a:rPr lang="zh-TW" altLang="en-US" smtClean="0"/>
              <a:t>減少生產準備的前置階段</a:t>
            </a:r>
            <a:endParaRPr lang="en-US" altLang="zh-TW" smtClean="0"/>
          </a:p>
          <a:p>
            <a:endParaRPr lang="en-US" altLang="zh-TW" smtClean="0"/>
          </a:p>
          <a:p>
            <a:r>
              <a:rPr lang="zh-TW" altLang="en-US" smtClean="0"/>
              <a:t>可以對剪裁系統下達清晰的指令</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612775" y="228600"/>
            <a:ext cx="8153400" cy="990600"/>
          </a:xfrm>
        </p:spPr>
        <p:txBody>
          <a:bodyPr/>
          <a:lstStyle/>
          <a:p>
            <a:r>
              <a:rPr lang="en-US" altLang="zh-TW" smtClean="0"/>
              <a:t>3.</a:t>
            </a:r>
            <a:r>
              <a:rPr lang="zh-TW" altLang="en-US" smtClean="0"/>
              <a:t>庫存管理系統</a:t>
            </a:r>
          </a:p>
        </p:txBody>
      </p:sp>
      <p:sp>
        <p:nvSpPr>
          <p:cNvPr id="48131" name="內容版面配置區 2"/>
          <p:cNvSpPr>
            <a:spLocks noGrp="1"/>
          </p:cNvSpPr>
          <p:nvPr>
            <p:ph sz="quarter" idx="1"/>
          </p:nvPr>
        </p:nvSpPr>
        <p:spPr>
          <a:xfrm>
            <a:off x="612775" y="1600200"/>
            <a:ext cx="8153400" cy="4495800"/>
          </a:xfrm>
        </p:spPr>
        <p:txBody>
          <a:bodyPr/>
          <a:lstStyle/>
          <a:p>
            <a:r>
              <a:rPr lang="zh-TW" altLang="en-US" smtClean="0"/>
              <a:t>管理大量、複雜多樣的原物料</a:t>
            </a:r>
            <a:endParaRPr lang="en-US" altLang="zh-TW" smtClean="0"/>
          </a:p>
          <a:p>
            <a:endParaRPr lang="en-US" altLang="zh-TW" smtClean="0"/>
          </a:p>
          <a:p>
            <a:r>
              <a:rPr lang="zh-TW" altLang="en-US" smtClean="0"/>
              <a:t>依據庫存的原物料進行生產排程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ZARA </a:t>
            </a:r>
            <a:r>
              <a:rPr lang="zh-TW" altLang="zh-TW" b="1" smtClean="0">
                <a:latin typeface="微軟正黑體" pitchFamily="34" charset="-120"/>
              </a:rPr>
              <a:t>背景介紹</a:t>
            </a:r>
            <a:endParaRPr lang="zh-TW" altLang="en-US" b="1" smtClean="0">
              <a:latin typeface="微軟正黑體" pitchFamily="34" charset="-120"/>
            </a:endParaRPr>
          </a:p>
        </p:txBody>
      </p:sp>
      <p:sp>
        <p:nvSpPr>
          <p:cNvPr id="12291" name="內容版面配置區 2"/>
          <p:cNvSpPr>
            <a:spLocks noGrp="1"/>
          </p:cNvSpPr>
          <p:nvPr>
            <p:ph sz="quarter" idx="1"/>
          </p:nvPr>
        </p:nvSpPr>
        <p:spPr>
          <a:xfrm>
            <a:off x="612775" y="1600200"/>
            <a:ext cx="8153400" cy="4495800"/>
          </a:xfrm>
        </p:spPr>
        <p:txBody>
          <a:bodyPr/>
          <a:lstStyle/>
          <a:p>
            <a:r>
              <a:rPr lang="zh-TW" altLang="zh-TW" smtClean="0">
                <a:latin typeface="微軟正黑體" pitchFamily="34" charset="-120"/>
              </a:rPr>
              <a:t>時裝行業中的</a:t>
            </a:r>
            <a:r>
              <a:rPr lang="en-US" altLang="zh-TW" smtClean="0">
                <a:latin typeface="微軟正黑體" pitchFamily="34" charset="-120"/>
              </a:rPr>
              <a:t>DELL</a:t>
            </a:r>
          </a:p>
          <a:p>
            <a:r>
              <a:rPr lang="en-US" altLang="zh-TW" smtClean="0">
                <a:latin typeface="微軟正黑體" pitchFamily="34" charset="-120"/>
              </a:rPr>
              <a:t>2009Global Branding</a:t>
            </a:r>
            <a:r>
              <a:rPr lang="zh-TW" altLang="en-US" smtClean="0">
                <a:latin typeface="微軟正黑體" pitchFamily="34" charset="-120"/>
              </a:rPr>
              <a:t> </a:t>
            </a:r>
            <a:r>
              <a:rPr lang="en-US" altLang="zh-TW" smtClean="0">
                <a:latin typeface="微軟正黑體" pitchFamily="34" charset="-120"/>
              </a:rPr>
              <a:t>50</a:t>
            </a:r>
          </a:p>
          <a:p>
            <a:pPr>
              <a:buFont typeface="Arial" charset="0"/>
              <a:buNone/>
            </a:pPr>
            <a:endParaRPr lang="en-US" altLang="zh-TW" smtClean="0"/>
          </a:p>
          <a:p>
            <a:endParaRPr lang="zh-TW" altLang="en-US" smtClean="0"/>
          </a:p>
        </p:txBody>
      </p:sp>
      <p:pic>
        <p:nvPicPr>
          <p:cNvPr id="4" name="圖片 3"/>
          <p:cNvPicPr/>
          <p:nvPr/>
        </p:nvPicPr>
        <p:blipFill>
          <a:blip r:embed="rId3"/>
          <a:srcRect/>
          <a:stretch>
            <a:fillRect/>
          </a:stretch>
        </p:blipFill>
        <p:spPr bwMode="auto">
          <a:xfrm>
            <a:off x="1295400" y="2781300"/>
            <a:ext cx="6553200" cy="3851275"/>
          </a:xfrm>
          <a:prstGeom prst="rect">
            <a:avLst/>
          </a:prstGeom>
          <a:noFill/>
          <a:ln w="38100">
            <a:solidFill>
              <a:schemeClr val="bg2">
                <a:lumMod val="50000"/>
              </a:schemeClr>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612775" y="228600"/>
            <a:ext cx="8153400" cy="990600"/>
          </a:xfrm>
        </p:spPr>
        <p:txBody>
          <a:bodyPr/>
          <a:lstStyle/>
          <a:p>
            <a:r>
              <a:rPr lang="en-US" altLang="zh-TW" smtClean="0"/>
              <a:t>4.</a:t>
            </a:r>
            <a:r>
              <a:rPr lang="zh-TW" altLang="en-US" smtClean="0"/>
              <a:t>物流配送系統</a:t>
            </a:r>
          </a:p>
        </p:txBody>
      </p:sp>
      <p:sp>
        <p:nvSpPr>
          <p:cNvPr id="49155" name="內容版面配置區 2"/>
          <p:cNvSpPr>
            <a:spLocks noGrp="1"/>
          </p:cNvSpPr>
          <p:nvPr>
            <p:ph sz="quarter" idx="1"/>
          </p:nvPr>
        </p:nvSpPr>
        <p:spPr>
          <a:xfrm>
            <a:off x="612775" y="1600200"/>
            <a:ext cx="8153400" cy="4495800"/>
          </a:xfrm>
        </p:spPr>
        <p:txBody>
          <a:bodyPr/>
          <a:lstStyle/>
          <a:p>
            <a:r>
              <a:rPr lang="zh-TW" altLang="en-US" smtClean="0"/>
              <a:t>光學系統進行產品分檢</a:t>
            </a:r>
            <a:endParaRPr lang="en-US" altLang="zh-TW" smtClean="0"/>
          </a:p>
          <a:p>
            <a:endParaRPr lang="en-US" altLang="zh-TW" smtClean="0"/>
          </a:p>
          <a:p>
            <a:r>
              <a:rPr lang="zh-TW" altLang="en-US" smtClean="0"/>
              <a:t>綿密的貨運系統</a:t>
            </a:r>
            <a:endParaRPr lang="en-US" altLang="zh-TW" smtClean="0"/>
          </a:p>
          <a:p>
            <a:endParaRPr lang="en-US" altLang="zh-TW" smtClean="0"/>
          </a:p>
          <a:p>
            <a:r>
              <a:rPr lang="zh-TW" altLang="en-US" smtClean="0"/>
              <a:t>國際供應商的管理平台</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612775" y="228600"/>
            <a:ext cx="8153400" cy="990600"/>
          </a:xfrm>
        </p:spPr>
        <p:txBody>
          <a:bodyPr/>
          <a:lstStyle/>
          <a:p>
            <a:r>
              <a:rPr lang="en-US" altLang="zh-TW" smtClean="0"/>
              <a:t>5.POS</a:t>
            </a:r>
            <a:r>
              <a:rPr lang="zh-TW" altLang="en-US" smtClean="0"/>
              <a:t>系統</a:t>
            </a:r>
          </a:p>
        </p:txBody>
      </p:sp>
      <p:sp>
        <p:nvSpPr>
          <p:cNvPr id="50179" name="內容版面配置區 2"/>
          <p:cNvSpPr>
            <a:spLocks noGrp="1"/>
          </p:cNvSpPr>
          <p:nvPr>
            <p:ph sz="quarter" idx="1"/>
          </p:nvPr>
        </p:nvSpPr>
        <p:spPr>
          <a:xfrm>
            <a:off x="612775" y="1600200"/>
            <a:ext cx="8153400" cy="4495800"/>
          </a:xfrm>
        </p:spPr>
        <p:txBody>
          <a:bodyPr/>
          <a:lstStyle/>
          <a:p>
            <a:r>
              <a:rPr lang="zh-TW" altLang="en-US" smtClean="0"/>
              <a:t>每半小時進行即時的監控以及補貨</a:t>
            </a:r>
            <a:endParaRPr lang="en-US" altLang="zh-TW" smtClean="0"/>
          </a:p>
          <a:p>
            <a:endParaRPr lang="en-US" altLang="zh-TW" smtClean="0"/>
          </a:p>
          <a:p>
            <a:r>
              <a:rPr lang="zh-TW" altLang="en-US" smtClean="0"/>
              <a:t>因地制宜的進行微調設計</a:t>
            </a:r>
            <a:endParaRPr lang="en-US" altLang="zh-TW" smtClean="0"/>
          </a:p>
          <a:p>
            <a:endParaRPr lang="en-US" altLang="zh-TW" smtClean="0"/>
          </a:p>
          <a:p>
            <a:r>
              <a:rPr lang="zh-TW" altLang="en-US" smtClean="0"/>
              <a:t>提供數據供門市店長決定進貨數量</a:t>
            </a:r>
            <a:endParaRPr lang="en-US" altLang="zh-TW" smtClean="0"/>
          </a:p>
          <a:p>
            <a:endParaRPr lang="en-US" altLang="zh-TW" smtClean="0"/>
          </a:p>
          <a:p>
            <a:endParaRPr lang="zh-TW"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612775" y="228600"/>
            <a:ext cx="8153400" cy="990600"/>
          </a:xfrm>
        </p:spPr>
        <p:txBody>
          <a:bodyPr/>
          <a:lstStyle/>
          <a:p>
            <a:r>
              <a:rPr lang="en-US" altLang="zh-TW" smtClean="0"/>
              <a:t>ZARA</a:t>
            </a:r>
            <a:r>
              <a:rPr lang="zh-TW" altLang="en-US" smtClean="0"/>
              <a:t> </a:t>
            </a:r>
            <a:r>
              <a:rPr lang="en-US" altLang="zh-TW" smtClean="0"/>
              <a:t>IT</a:t>
            </a:r>
            <a:r>
              <a:rPr lang="zh-TW" altLang="en-US" smtClean="0"/>
              <a:t>應用的成功原則</a:t>
            </a:r>
          </a:p>
        </p:txBody>
      </p:sp>
      <p:sp>
        <p:nvSpPr>
          <p:cNvPr id="51203" name="內容版面配置區 2"/>
          <p:cNvSpPr>
            <a:spLocks noGrp="1"/>
          </p:cNvSpPr>
          <p:nvPr>
            <p:ph sz="quarter" idx="1"/>
          </p:nvPr>
        </p:nvSpPr>
        <p:spPr>
          <a:xfrm>
            <a:off x="457200" y="1600200"/>
            <a:ext cx="8229600" cy="4781550"/>
          </a:xfrm>
        </p:spPr>
        <p:txBody>
          <a:bodyPr/>
          <a:lstStyle/>
          <a:p>
            <a:r>
              <a:rPr lang="en-US" altLang="zh-TW" smtClean="0"/>
              <a:t>IT</a:t>
            </a:r>
            <a:r>
              <a:rPr lang="zh-TW" altLang="zh-TW" smtClean="0"/>
              <a:t>只能協助人做判斷，但不能取代人</a:t>
            </a:r>
            <a:endParaRPr lang="en-US" altLang="zh-TW" smtClean="0"/>
          </a:p>
          <a:p>
            <a:endParaRPr lang="zh-TW" altLang="zh-TW" smtClean="0"/>
          </a:p>
          <a:p>
            <a:r>
              <a:rPr lang="zh-TW" altLang="zh-TW" smtClean="0"/>
              <a:t>資訊化要有標準化，並且有焦點</a:t>
            </a:r>
            <a:endParaRPr lang="en-US" altLang="zh-TW" smtClean="0"/>
          </a:p>
          <a:p>
            <a:endParaRPr lang="zh-TW" altLang="zh-TW" smtClean="0"/>
          </a:p>
          <a:p>
            <a:r>
              <a:rPr lang="zh-TW" altLang="zh-TW" smtClean="0"/>
              <a:t>技術方案要從內部開始</a:t>
            </a:r>
            <a:endParaRPr lang="en-US" altLang="zh-TW" smtClean="0"/>
          </a:p>
          <a:p>
            <a:endParaRPr lang="zh-TW" altLang="zh-TW" smtClean="0"/>
          </a:p>
          <a:p>
            <a:r>
              <a:rPr lang="zh-TW" altLang="zh-TW" smtClean="0"/>
              <a:t>流程就是重點</a:t>
            </a:r>
            <a:endParaRPr lang="en-US" altLang="zh-TW" smtClean="0"/>
          </a:p>
          <a:p>
            <a:pPr>
              <a:buFont typeface="Wingdings" pitchFamily="2" charset="2"/>
              <a:buNone/>
            </a:pPr>
            <a:endParaRPr lang="zh-TW" altLang="zh-TW" smtClean="0"/>
          </a:p>
          <a:p>
            <a:r>
              <a:rPr lang="zh-TW" altLang="zh-TW" smtClean="0"/>
              <a:t>流程與</a:t>
            </a:r>
            <a:r>
              <a:rPr lang="en-US" altLang="zh-TW" smtClean="0"/>
              <a:t>IT</a:t>
            </a:r>
            <a:r>
              <a:rPr lang="zh-TW" altLang="zh-TW" smtClean="0"/>
              <a:t>結合</a:t>
            </a:r>
          </a:p>
          <a:p>
            <a:endParaRPr lang="zh-TW" alt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366838" y="1628775"/>
            <a:ext cx="7777162" cy="1470025"/>
          </a:xfrm>
        </p:spPr>
        <p:txBody>
          <a:bodyPr>
            <a:normAutofit/>
          </a:bodyPr>
          <a:lstStyle/>
          <a:p>
            <a:pPr fontAlgn="auto">
              <a:spcAft>
                <a:spcPts val="0"/>
              </a:spcAft>
              <a:defRPr/>
            </a:pPr>
            <a:r>
              <a:rPr lang="zh-TW" altLang="en-US" dirty="0" smtClean="0"/>
              <a:t>運用資產的槓桿效應</a:t>
            </a:r>
          </a:p>
        </p:txBody>
      </p:sp>
      <p:sp>
        <p:nvSpPr>
          <p:cNvPr id="2051" name="Rectangle 3"/>
          <p:cNvSpPr>
            <a:spLocks noGrp="1" noChangeArrowheads="1"/>
          </p:cNvSpPr>
          <p:nvPr>
            <p:ph type="subTitle" idx="1"/>
          </p:nvPr>
        </p:nvSpPr>
        <p:spPr>
          <a:xfrm flipV="1">
            <a:off x="9074150" y="6757988"/>
            <a:ext cx="69850" cy="100012"/>
          </a:xfrm>
        </p:spPr>
        <p:txBody>
          <a:bodyPr>
            <a:normAutofit fontScale="25000" lnSpcReduction="20000"/>
          </a:bodyPr>
          <a:lstStyle/>
          <a:p>
            <a:pPr fontAlgn="auto">
              <a:lnSpc>
                <a:spcPct val="80000"/>
              </a:lnSpc>
              <a:spcAft>
                <a:spcPts val="0"/>
              </a:spcAft>
              <a:buFont typeface="Wingdings"/>
              <a:buNone/>
              <a:defRPr/>
            </a:pPr>
            <a:endParaRPr lang="zh-TW" altLang="zh-TW" sz="800"/>
          </a:p>
        </p:txBody>
      </p:sp>
      <p:sp>
        <p:nvSpPr>
          <p:cNvPr id="52228" name="投影片編號版面配置區 3"/>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D0DBB472-80E7-4A14-B889-F844A6CC29F7}" type="slidenum">
              <a:rPr lang="en-US" altLang="zh-TW"/>
              <a:pPr fontAlgn="base">
                <a:spcBef>
                  <a:spcPct val="0"/>
                </a:spcBef>
                <a:spcAft>
                  <a:spcPct val="0"/>
                </a:spcAft>
              </a:pPr>
              <a:t>43</a:t>
            </a:fld>
            <a:endParaRPr lang="en-US" altLang="zh-TW"/>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2775" y="228600"/>
            <a:ext cx="8153400" cy="990600"/>
          </a:xfrm>
        </p:spPr>
        <p:txBody>
          <a:bodyPr/>
          <a:lstStyle/>
          <a:p>
            <a:r>
              <a:rPr lang="zh-TW" altLang="en-US" smtClean="0"/>
              <a:t>垂直整合</a:t>
            </a:r>
          </a:p>
        </p:txBody>
      </p:sp>
      <p:sp>
        <p:nvSpPr>
          <p:cNvPr id="11" name="投影片編號版面配置區 10"/>
          <p:cNvSpPr>
            <a:spLocks noGrp="1"/>
          </p:cNvSpPr>
          <p:nvPr>
            <p:ph type="sldNum" sz="quarter" idx="12"/>
          </p:nvPr>
        </p:nvSpPr>
        <p:spPr/>
        <p:txBody>
          <a:bodyPr>
            <a:normAutofit fontScale="85000" lnSpcReduction="20000"/>
          </a:bodyPr>
          <a:lstStyle/>
          <a:p>
            <a:pPr>
              <a:defRPr/>
            </a:pPr>
            <a:fld id="{F024E246-220C-4756-B919-E686ECDB8131}" type="slidenum">
              <a:rPr lang="en-US" altLang="zh-TW"/>
              <a:pPr>
                <a:defRPr/>
              </a:pPr>
              <a:t>44</a:t>
            </a:fld>
            <a:endParaRPr lang="en-US" altLang="zh-TW"/>
          </a:p>
        </p:txBody>
      </p:sp>
      <p:sp>
        <p:nvSpPr>
          <p:cNvPr id="53252" name="Rectangle 3"/>
          <p:cNvSpPr>
            <a:spLocks noGrp="1" noChangeArrowheads="1"/>
          </p:cNvSpPr>
          <p:nvPr>
            <p:ph sz="quarter" idx="1"/>
          </p:nvPr>
        </p:nvSpPr>
        <p:spPr>
          <a:xfrm>
            <a:off x="612775" y="1600200"/>
            <a:ext cx="8153400" cy="4495800"/>
          </a:xfrm>
        </p:spPr>
        <p:txBody>
          <a:bodyPr/>
          <a:lstStyle/>
          <a:p>
            <a:pPr>
              <a:buFontTx/>
              <a:buNone/>
            </a:pPr>
            <a:r>
              <a:rPr lang="en-US" altLang="zh-TW" smtClean="0"/>
              <a:t>1. </a:t>
            </a:r>
            <a:r>
              <a:rPr lang="zh-TW" altLang="en-US" smtClean="0"/>
              <a:t>自有工廠製造</a:t>
            </a:r>
          </a:p>
          <a:p>
            <a:pPr>
              <a:buFontTx/>
              <a:buNone/>
            </a:pPr>
            <a:r>
              <a:rPr lang="en-US" altLang="zh-TW" smtClean="0"/>
              <a:t>2. </a:t>
            </a:r>
            <a:r>
              <a:rPr lang="zh-TW" altLang="en-US" smtClean="0"/>
              <a:t>布料採購</a:t>
            </a:r>
            <a:r>
              <a:rPr lang="en-US" altLang="zh-TW" smtClean="0"/>
              <a:t>(Inditex</a:t>
            </a:r>
            <a:r>
              <a:rPr lang="zh-TW" altLang="en-US" smtClean="0"/>
              <a:t>集團</a:t>
            </a:r>
            <a:r>
              <a:rPr lang="en-US" altLang="zh-TW" smtClean="0"/>
              <a:t>-Comditel)</a:t>
            </a:r>
          </a:p>
        </p:txBody>
      </p:sp>
      <p:pic>
        <p:nvPicPr>
          <p:cNvPr id="53253" name="Picture 5" descr="View Image">
            <a:hlinkClick r:id="rId3"/>
          </p:cNvPr>
          <p:cNvPicPr>
            <a:picLocks noChangeAspect="1" noChangeArrowheads="1"/>
          </p:cNvPicPr>
          <p:nvPr/>
        </p:nvPicPr>
        <p:blipFill>
          <a:blip r:embed="rId4"/>
          <a:srcRect/>
          <a:stretch>
            <a:fillRect/>
          </a:stretch>
        </p:blipFill>
        <p:spPr bwMode="auto">
          <a:xfrm>
            <a:off x="5003800" y="3860800"/>
            <a:ext cx="3600450" cy="2706688"/>
          </a:xfrm>
          <a:prstGeom prst="rect">
            <a:avLst/>
          </a:prstGeom>
          <a:noFill/>
          <a:ln w="9525">
            <a:noFill/>
            <a:miter lim="800000"/>
            <a:headEnd/>
            <a:tailEnd/>
          </a:ln>
        </p:spPr>
      </p:pic>
      <p:pic>
        <p:nvPicPr>
          <p:cNvPr id="53254" name="Picture 6" descr="General Color Chart"/>
          <p:cNvPicPr>
            <a:picLocks noChangeAspect="1" noChangeArrowheads="1"/>
          </p:cNvPicPr>
          <p:nvPr/>
        </p:nvPicPr>
        <p:blipFill>
          <a:blip r:embed="rId5"/>
          <a:srcRect/>
          <a:stretch>
            <a:fillRect/>
          </a:stretch>
        </p:blipFill>
        <p:spPr bwMode="auto">
          <a:xfrm>
            <a:off x="1404938" y="4111625"/>
            <a:ext cx="1922462" cy="1989138"/>
          </a:xfrm>
          <a:prstGeom prst="rect">
            <a:avLst/>
          </a:prstGeom>
          <a:noFill/>
          <a:ln w="9525">
            <a:noFill/>
            <a:miter lim="800000"/>
            <a:headEnd/>
            <a:tailEnd/>
          </a:ln>
        </p:spPr>
      </p:pic>
      <p:pic>
        <p:nvPicPr>
          <p:cNvPr id="53255" name="Picture 10" descr="5775332_s"/>
          <p:cNvPicPr>
            <a:picLocks noChangeAspect="1" noChangeArrowheads="1"/>
          </p:cNvPicPr>
          <p:nvPr/>
        </p:nvPicPr>
        <p:blipFill>
          <a:blip r:embed="rId6"/>
          <a:srcRect/>
          <a:stretch>
            <a:fillRect/>
          </a:stretch>
        </p:blipFill>
        <p:spPr bwMode="auto">
          <a:xfrm rot="-1005085">
            <a:off x="2917825" y="5264150"/>
            <a:ext cx="781050" cy="781050"/>
          </a:xfrm>
          <a:prstGeom prst="rect">
            <a:avLst/>
          </a:prstGeom>
          <a:noFill/>
          <a:ln w="9525">
            <a:noFill/>
            <a:miter lim="800000"/>
            <a:headEnd/>
            <a:tailEnd/>
          </a:ln>
        </p:spPr>
      </p:pic>
      <p:pic>
        <p:nvPicPr>
          <p:cNvPr id="53256" name="Picture 12" descr="Zara_detail4"/>
          <p:cNvPicPr>
            <a:picLocks noChangeAspect="1" noChangeArrowheads="1"/>
          </p:cNvPicPr>
          <p:nvPr/>
        </p:nvPicPr>
        <p:blipFill>
          <a:blip r:embed="rId7"/>
          <a:srcRect/>
          <a:stretch>
            <a:fillRect/>
          </a:stretch>
        </p:blipFill>
        <p:spPr bwMode="auto">
          <a:xfrm rot="508397">
            <a:off x="900113" y="4327525"/>
            <a:ext cx="579437" cy="1052513"/>
          </a:xfrm>
          <a:prstGeom prst="rect">
            <a:avLst/>
          </a:prstGeom>
          <a:noFill/>
          <a:ln w="9525">
            <a:noFill/>
            <a:miter lim="800000"/>
            <a:headEnd/>
            <a:tailEnd/>
          </a:ln>
        </p:spPr>
      </p:pic>
      <p:pic>
        <p:nvPicPr>
          <p:cNvPr id="53257" name="Picture 8" descr="zara"/>
          <p:cNvPicPr>
            <a:picLocks noChangeAspect="1" noChangeArrowheads="1"/>
          </p:cNvPicPr>
          <p:nvPr/>
        </p:nvPicPr>
        <p:blipFill>
          <a:blip r:embed="rId8"/>
          <a:srcRect t="9036"/>
          <a:stretch>
            <a:fillRect/>
          </a:stretch>
        </p:blipFill>
        <p:spPr bwMode="auto">
          <a:xfrm rot="-1058353">
            <a:off x="1044575" y="3573463"/>
            <a:ext cx="571500" cy="719137"/>
          </a:xfrm>
          <a:prstGeom prst="rect">
            <a:avLst/>
          </a:prstGeom>
          <a:noFill/>
          <a:ln w="9525">
            <a:noFill/>
            <a:miter lim="800000"/>
            <a:headEnd/>
            <a:tailEnd/>
          </a:ln>
        </p:spPr>
      </p:pic>
      <p:pic>
        <p:nvPicPr>
          <p:cNvPr id="53258" name="Picture 14" descr="2007-08-06-ikea-fabric-1"/>
          <p:cNvPicPr>
            <a:picLocks noChangeAspect="1" noChangeArrowheads="1"/>
          </p:cNvPicPr>
          <p:nvPr/>
        </p:nvPicPr>
        <p:blipFill>
          <a:blip r:embed="rId9"/>
          <a:srcRect/>
          <a:stretch>
            <a:fillRect/>
          </a:stretch>
        </p:blipFill>
        <p:spPr bwMode="auto">
          <a:xfrm rot="860837">
            <a:off x="2989263" y="4687888"/>
            <a:ext cx="720725" cy="650875"/>
          </a:xfrm>
          <a:prstGeom prst="rect">
            <a:avLst/>
          </a:prstGeom>
          <a:noFill/>
          <a:ln w="9525">
            <a:noFill/>
            <a:miter lim="800000"/>
            <a:headEnd/>
            <a:tailEnd/>
          </a:ln>
        </p:spPr>
      </p:pic>
      <p:pic>
        <p:nvPicPr>
          <p:cNvPr id="53259" name="Picture 15" descr="inditex"/>
          <p:cNvPicPr>
            <a:picLocks noChangeAspect="1" noChangeArrowheads="1"/>
          </p:cNvPicPr>
          <p:nvPr/>
        </p:nvPicPr>
        <p:blipFill>
          <a:blip r:embed="rId10"/>
          <a:srcRect/>
          <a:stretch>
            <a:fillRect/>
          </a:stretch>
        </p:blipFill>
        <p:spPr bwMode="auto">
          <a:xfrm>
            <a:off x="7164388" y="1916113"/>
            <a:ext cx="1584325" cy="118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12775" y="228600"/>
            <a:ext cx="8153400" cy="990600"/>
          </a:xfrm>
        </p:spPr>
        <p:txBody>
          <a:bodyPr/>
          <a:lstStyle/>
          <a:p>
            <a:r>
              <a:rPr lang="zh-TW" altLang="en-US" smtClean="0"/>
              <a:t>生產配置</a:t>
            </a:r>
          </a:p>
        </p:txBody>
      </p:sp>
      <p:sp>
        <p:nvSpPr>
          <p:cNvPr id="10" name="投影片編號版面配置區 9"/>
          <p:cNvSpPr>
            <a:spLocks noGrp="1"/>
          </p:cNvSpPr>
          <p:nvPr>
            <p:ph type="sldNum" sz="quarter" idx="12"/>
          </p:nvPr>
        </p:nvSpPr>
        <p:spPr/>
        <p:txBody>
          <a:bodyPr>
            <a:normAutofit fontScale="85000" lnSpcReduction="20000"/>
          </a:bodyPr>
          <a:lstStyle/>
          <a:p>
            <a:pPr>
              <a:defRPr/>
            </a:pPr>
            <a:fld id="{98C217DF-2FDE-4EE4-A810-3806CEB8859A}" type="slidenum">
              <a:rPr lang="en-US" altLang="zh-TW"/>
              <a:pPr>
                <a:defRPr/>
              </a:pPr>
              <a:t>45</a:t>
            </a:fld>
            <a:endParaRPr lang="en-US" altLang="zh-TW"/>
          </a:p>
        </p:txBody>
      </p:sp>
      <p:sp>
        <p:nvSpPr>
          <p:cNvPr id="54276" name="Rectangle 3"/>
          <p:cNvSpPr>
            <a:spLocks noGrp="1" noChangeArrowheads="1"/>
          </p:cNvSpPr>
          <p:nvPr>
            <p:ph sz="quarter" idx="1"/>
          </p:nvPr>
        </p:nvSpPr>
        <p:spPr>
          <a:xfrm>
            <a:off x="612775" y="1600200"/>
            <a:ext cx="8153400" cy="4495800"/>
          </a:xfrm>
        </p:spPr>
        <p:txBody>
          <a:bodyPr/>
          <a:lstStyle/>
          <a:p>
            <a:pPr>
              <a:buFontTx/>
              <a:buNone/>
            </a:pPr>
            <a:r>
              <a:rPr lang="en-US" altLang="zh-TW" smtClean="0"/>
              <a:t>1. </a:t>
            </a:r>
            <a:r>
              <a:rPr lang="zh-TW" altLang="en-US" smtClean="0"/>
              <a:t>一般產品</a:t>
            </a:r>
            <a:r>
              <a:rPr lang="en-US" altLang="zh-TW" smtClean="0"/>
              <a:t>- </a:t>
            </a:r>
            <a:r>
              <a:rPr lang="zh-TW" altLang="en-US" smtClean="0"/>
              <a:t>外包</a:t>
            </a:r>
          </a:p>
          <a:p>
            <a:pPr>
              <a:buFontTx/>
              <a:buNone/>
            </a:pPr>
            <a:r>
              <a:rPr lang="en-US" altLang="zh-TW" smtClean="0"/>
              <a:t>2. </a:t>
            </a:r>
            <a:r>
              <a:rPr lang="zh-TW" altLang="en-US" smtClean="0"/>
              <a:t>複雜產品</a:t>
            </a:r>
            <a:r>
              <a:rPr lang="en-US" altLang="zh-TW" smtClean="0"/>
              <a:t>- </a:t>
            </a:r>
            <a:r>
              <a:rPr lang="zh-TW" altLang="en-US" smtClean="0"/>
              <a:t>自有工廠生產</a:t>
            </a:r>
          </a:p>
        </p:txBody>
      </p:sp>
      <p:pic>
        <p:nvPicPr>
          <p:cNvPr id="54277" name="Picture 8" descr="eur_erco_zara_solut_1_4_"/>
          <p:cNvPicPr>
            <a:picLocks noChangeAspect="1" noChangeArrowheads="1"/>
          </p:cNvPicPr>
          <p:nvPr/>
        </p:nvPicPr>
        <p:blipFill>
          <a:blip r:embed="rId3"/>
          <a:srcRect/>
          <a:stretch>
            <a:fillRect/>
          </a:stretch>
        </p:blipFill>
        <p:spPr bwMode="auto">
          <a:xfrm>
            <a:off x="3725863" y="4913313"/>
            <a:ext cx="1787525" cy="1331912"/>
          </a:xfrm>
          <a:prstGeom prst="rect">
            <a:avLst/>
          </a:prstGeom>
          <a:noFill/>
          <a:ln w="9525">
            <a:noFill/>
            <a:miter lim="800000"/>
            <a:headEnd/>
            <a:tailEnd/>
          </a:ln>
        </p:spPr>
      </p:pic>
      <p:pic>
        <p:nvPicPr>
          <p:cNvPr id="54278" name="Picture 10" descr="T13pVXXehoXXXM8D_b_095421"/>
          <p:cNvPicPr>
            <a:picLocks noChangeAspect="1" noChangeArrowheads="1"/>
          </p:cNvPicPr>
          <p:nvPr/>
        </p:nvPicPr>
        <p:blipFill>
          <a:blip r:embed="rId4"/>
          <a:srcRect/>
          <a:stretch>
            <a:fillRect/>
          </a:stretch>
        </p:blipFill>
        <p:spPr bwMode="auto">
          <a:xfrm>
            <a:off x="5867400" y="1557338"/>
            <a:ext cx="1304925" cy="1304925"/>
          </a:xfrm>
          <a:prstGeom prst="rect">
            <a:avLst/>
          </a:prstGeom>
          <a:noFill/>
          <a:ln w="9525">
            <a:noFill/>
            <a:miter lim="800000"/>
            <a:headEnd/>
            <a:tailEnd/>
          </a:ln>
        </p:spPr>
      </p:pic>
      <p:pic>
        <p:nvPicPr>
          <p:cNvPr id="54279" name="Picture 12" descr="檢視完整大小圖片"/>
          <p:cNvPicPr>
            <a:picLocks noChangeAspect="1" noChangeArrowheads="1"/>
          </p:cNvPicPr>
          <p:nvPr/>
        </p:nvPicPr>
        <p:blipFill>
          <a:blip r:embed="rId5"/>
          <a:srcRect/>
          <a:stretch>
            <a:fillRect/>
          </a:stretch>
        </p:blipFill>
        <p:spPr bwMode="auto">
          <a:xfrm>
            <a:off x="7164388" y="1844675"/>
            <a:ext cx="1343025" cy="1009650"/>
          </a:xfrm>
          <a:prstGeom prst="rect">
            <a:avLst/>
          </a:prstGeom>
          <a:noFill/>
          <a:ln w="9525">
            <a:noFill/>
            <a:miter lim="800000"/>
            <a:headEnd/>
            <a:tailEnd/>
          </a:ln>
        </p:spPr>
      </p:pic>
      <p:pic>
        <p:nvPicPr>
          <p:cNvPr id="54280" name="Picture 14" descr="檢視完整大小圖片"/>
          <p:cNvPicPr>
            <a:picLocks noChangeAspect="1" noChangeArrowheads="1"/>
          </p:cNvPicPr>
          <p:nvPr/>
        </p:nvPicPr>
        <p:blipFill>
          <a:blip r:embed="rId6"/>
          <a:srcRect/>
          <a:stretch>
            <a:fillRect/>
          </a:stretch>
        </p:blipFill>
        <p:spPr bwMode="auto">
          <a:xfrm rot="-637180">
            <a:off x="6732588" y="2852738"/>
            <a:ext cx="1209675" cy="1238250"/>
          </a:xfrm>
          <a:prstGeom prst="rect">
            <a:avLst/>
          </a:prstGeom>
          <a:noFill/>
          <a:ln w="9525">
            <a:noFill/>
            <a:miter lim="800000"/>
            <a:headEnd/>
            <a:tailEnd/>
          </a:ln>
        </p:spPr>
      </p:pic>
      <p:pic>
        <p:nvPicPr>
          <p:cNvPr id="54281" name="Picture 7" descr="zara москва"/>
          <p:cNvPicPr>
            <a:picLocks noChangeAspect="1" noChangeArrowheads="1"/>
          </p:cNvPicPr>
          <p:nvPr/>
        </p:nvPicPr>
        <p:blipFill>
          <a:blip r:embed="rId7"/>
          <a:srcRect/>
          <a:stretch>
            <a:fillRect/>
          </a:stretch>
        </p:blipFill>
        <p:spPr bwMode="auto">
          <a:xfrm rot="-378246">
            <a:off x="3203575" y="3141663"/>
            <a:ext cx="1279525" cy="2224087"/>
          </a:xfrm>
          <a:prstGeom prst="rect">
            <a:avLst/>
          </a:prstGeom>
          <a:noFill/>
          <a:ln w="9525">
            <a:noFill/>
            <a:miter lim="800000"/>
            <a:headEnd/>
            <a:tailEnd/>
          </a:ln>
        </p:spPr>
      </p:pic>
      <p:pic>
        <p:nvPicPr>
          <p:cNvPr id="54282" name="Picture 6" descr="cadena_zara_i09"/>
          <p:cNvPicPr>
            <a:picLocks noChangeAspect="1" noChangeArrowheads="1"/>
          </p:cNvPicPr>
          <p:nvPr/>
        </p:nvPicPr>
        <p:blipFill>
          <a:blip r:embed="rId8"/>
          <a:srcRect/>
          <a:stretch>
            <a:fillRect/>
          </a:stretch>
        </p:blipFill>
        <p:spPr bwMode="auto">
          <a:xfrm rot="-413186">
            <a:off x="4518025" y="3184525"/>
            <a:ext cx="1495425" cy="198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12775" y="228600"/>
            <a:ext cx="8153400" cy="990600"/>
          </a:xfrm>
        </p:spPr>
        <p:txBody>
          <a:bodyPr/>
          <a:lstStyle/>
          <a:p>
            <a:r>
              <a:rPr lang="zh-TW" altLang="en-US" smtClean="0"/>
              <a:t>即時生產系統</a:t>
            </a:r>
            <a:r>
              <a:rPr lang="en-US" altLang="zh-TW" smtClean="0"/>
              <a:t>(Just-in-time)</a:t>
            </a:r>
          </a:p>
        </p:txBody>
      </p:sp>
      <p:sp>
        <p:nvSpPr>
          <p:cNvPr id="8" name="投影片編號版面配置區 7"/>
          <p:cNvSpPr>
            <a:spLocks noGrp="1"/>
          </p:cNvSpPr>
          <p:nvPr>
            <p:ph type="sldNum" sz="quarter" idx="12"/>
          </p:nvPr>
        </p:nvSpPr>
        <p:spPr/>
        <p:txBody>
          <a:bodyPr>
            <a:normAutofit fontScale="85000" lnSpcReduction="20000"/>
          </a:bodyPr>
          <a:lstStyle/>
          <a:p>
            <a:pPr>
              <a:defRPr/>
            </a:pPr>
            <a:fld id="{2856914E-1D27-4E37-8314-DCD932DC0D00}" type="slidenum">
              <a:rPr lang="en-US" altLang="zh-TW"/>
              <a:pPr>
                <a:defRPr/>
              </a:pPr>
              <a:t>46</a:t>
            </a:fld>
            <a:endParaRPr lang="en-US" altLang="zh-TW"/>
          </a:p>
        </p:txBody>
      </p:sp>
      <p:sp>
        <p:nvSpPr>
          <p:cNvPr id="36867" name="Rectangle 3"/>
          <p:cNvSpPr>
            <a:spLocks noGrp="1" noChangeArrowheads="1"/>
          </p:cNvSpPr>
          <p:nvPr>
            <p:ph sz="quarter" idx="1"/>
          </p:nvPr>
        </p:nvSpPr>
        <p:spPr>
          <a:xfrm>
            <a:off x="612775" y="1600200"/>
            <a:ext cx="8153400" cy="4495800"/>
          </a:xfrm>
        </p:spPr>
        <p:txBody>
          <a:bodyPr>
            <a:normAutofit/>
          </a:bodyPr>
          <a:lstStyle/>
          <a:p>
            <a:pPr marL="609600" indent="-609600" fontAlgn="auto">
              <a:spcAft>
                <a:spcPts val="0"/>
              </a:spcAft>
              <a:buFont typeface="Wingdings"/>
              <a:buChar char=""/>
              <a:defRPr/>
            </a:pPr>
            <a:r>
              <a:rPr lang="zh-TW" altLang="zh-TW" dirty="0" smtClean="0"/>
              <a:t>減少存貨．存貨的水平只足夠其僱員使用一小段時間，然後重新訂貨。這是典型的「</a:t>
            </a:r>
            <a:r>
              <a:rPr lang="zh-TW" altLang="en-US" dirty="0" smtClean="0">
                <a:solidFill>
                  <a:schemeClr val="accent6">
                    <a:lumMod val="75000"/>
                  </a:schemeClr>
                </a:solidFill>
              </a:rPr>
              <a:t>即時生產</a:t>
            </a:r>
            <a:r>
              <a:rPr lang="zh-TW" altLang="en-US" dirty="0" smtClean="0"/>
              <a:t>」</a:t>
            </a:r>
            <a:r>
              <a:rPr lang="en-US" altLang="zh-TW" dirty="0" smtClean="0"/>
              <a:t>(JIT)</a:t>
            </a:r>
            <a:r>
              <a:rPr lang="zh-TW" altLang="en-US" dirty="0" smtClean="0"/>
              <a:t>。</a:t>
            </a:r>
          </a:p>
          <a:p>
            <a:pPr marL="609600" indent="-609600" fontAlgn="auto">
              <a:spcAft>
                <a:spcPts val="0"/>
              </a:spcAft>
              <a:buFont typeface="Wingdings"/>
              <a:buChar char=""/>
              <a:defRPr/>
            </a:pPr>
            <a:r>
              <a:rPr lang="zh-TW" altLang="en-US" dirty="0" smtClean="0"/>
              <a:t>而低庫存水平是豐田生產方式的一個關鍵的結果。</a:t>
            </a:r>
            <a:r>
              <a:rPr lang="en-US" altLang="zh-TW" dirty="0" smtClean="0"/>
              <a:t>TPS</a:t>
            </a:r>
            <a:r>
              <a:rPr lang="zh-TW" altLang="en-US" dirty="0" smtClean="0"/>
              <a:t>背後的理念是杜絕浪費，因而不再需要庫存 。</a:t>
            </a:r>
          </a:p>
        </p:txBody>
      </p:sp>
      <p:pic>
        <p:nvPicPr>
          <p:cNvPr id="55301" name="Picture 5" descr="Taiichi_2"/>
          <p:cNvPicPr>
            <a:picLocks noChangeAspect="1" noChangeArrowheads="1"/>
          </p:cNvPicPr>
          <p:nvPr/>
        </p:nvPicPr>
        <p:blipFill>
          <a:blip r:embed="rId3"/>
          <a:srcRect/>
          <a:stretch>
            <a:fillRect/>
          </a:stretch>
        </p:blipFill>
        <p:spPr bwMode="auto">
          <a:xfrm>
            <a:off x="7235825" y="4652963"/>
            <a:ext cx="866775" cy="1238250"/>
          </a:xfrm>
          <a:prstGeom prst="rect">
            <a:avLst/>
          </a:prstGeom>
          <a:noFill/>
          <a:ln w="9525">
            <a:noFill/>
            <a:miter lim="800000"/>
            <a:headEnd/>
            <a:tailEnd/>
          </a:ln>
        </p:spPr>
      </p:pic>
      <p:pic>
        <p:nvPicPr>
          <p:cNvPr id="55302" name="Picture 7" descr="0021972ad3840c22750808"/>
          <p:cNvPicPr>
            <a:picLocks noChangeAspect="1" noChangeArrowheads="1"/>
          </p:cNvPicPr>
          <p:nvPr/>
        </p:nvPicPr>
        <p:blipFill>
          <a:blip r:embed="rId4"/>
          <a:srcRect/>
          <a:stretch>
            <a:fillRect/>
          </a:stretch>
        </p:blipFill>
        <p:spPr bwMode="auto">
          <a:xfrm rot="-333979">
            <a:off x="4787900" y="5229225"/>
            <a:ext cx="1304925" cy="933450"/>
          </a:xfrm>
          <a:prstGeom prst="rect">
            <a:avLst/>
          </a:prstGeom>
          <a:noFill/>
          <a:ln w="9525">
            <a:noFill/>
            <a:miter lim="800000"/>
            <a:headEnd/>
            <a:tailEnd/>
          </a:ln>
        </p:spPr>
      </p:pic>
      <p:pic>
        <p:nvPicPr>
          <p:cNvPr id="55303" name="Picture 9" descr="34_92051_71073da8f23474d9f54bd66185664147"/>
          <p:cNvPicPr>
            <a:picLocks noChangeAspect="1" noChangeArrowheads="1"/>
          </p:cNvPicPr>
          <p:nvPr/>
        </p:nvPicPr>
        <p:blipFill>
          <a:blip r:embed="rId5"/>
          <a:srcRect/>
          <a:stretch>
            <a:fillRect/>
          </a:stretch>
        </p:blipFill>
        <p:spPr bwMode="auto">
          <a:xfrm rot="823041">
            <a:off x="6084888" y="5157788"/>
            <a:ext cx="1238250" cy="828675"/>
          </a:xfrm>
          <a:prstGeom prst="rect">
            <a:avLst/>
          </a:prstGeom>
          <a:noFill/>
          <a:ln w="9525">
            <a:noFill/>
            <a:miter lim="800000"/>
            <a:headEnd/>
            <a:tailEnd/>
          </a:ln>
        </p:spPr>
      </p:pic>
      <p:pic>
        <p:nvPicPr>
          <p:cNvPr id="55304" name="Picture 11" descr="200710249413783612"/>
          <p:cNvPicPr>
            <a:picLocks noChangeAspect="1" noChangeArrowheads="1"/>
          </p:cNvPicPr>
          <p:nvPr/>
        </p:nvPicPr>
        <p:blipFill>
          <a:blip r:embed="rId6"/>
          <a:srcRect/>
          <a:stretch>
            <a:fillRect/>
          </a:stretch>
        </p:blipFill>
        <p:spPr bwMode="auto">
          <a:xfrm>
            <a:off x="7596188" y="5589588"/>
            <a:ext cx="131445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612775" y="228600"/>
            <a:ext cx="8153400" cy="990600"/>
          </a:xfrm>
        </p:spPr>
        <p:txBody>
          <a:bodyPr/>
          <a:lstStyle/>
          <a:p>
            <a:r>
              <a:rPr lang="zh-TW" altLang="en-US" smtClean="0"/>
              <a:t>精準與嚴格的節奏</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28A208ED-2899-4CFF-A415-4A3E017A8834}" type="slidenum">
              <a:rPr lang="en-US" altLang="zh-TW"/>
              <a:pPr>
                <a:defRPr/>
              </a:pPr>
              <a:t>47</a:t>
            </a:fld>
            <a:endParaRPr lang="en-US" altLang="zh-TW"/>
          </a:p>
        </p:txBody>
      </p:sp>
      <p:sp>
        <p:nvSpPr>
          <p:cNvPr id="3" name="內容版面配置區 2"/>
          <p:cNvSpPr>
            <a:spLocks noGrp="1"/>
          </p:cNvSpPr>
          <p:nvPr>
            <p:ph sz="quarter" idx="1"/>
          </p:nvPr>
        </p:nvSpPr>
        <p:spPr>
          <a:xfrm>
            <a:off x="612775" y="1600200"/>
            <a:ext cx="8153400" cy="4495800"/>
          </a:xfrm>
        </p:spPr>
        <p:txBody>
          <a:bodyPr rtlCol="0">
            <a:normAutofit/>
          </a:bodyPr>
          <a:lstStyle/>
          <a:p>
            <a:pPr marL="320040" indent="-320040" fontAlgn="auto">
              <a:spcAft>
                <a:spcPts val="0"/>
              </a:spcAft>
              <a:buFont typeface="Arial" pitchFamily="34" charset="0"/>
              <a:buChar char="•"/>
              <a:defRPr/>
            </a:pPr>
            <a:r>
              <a:rPr lang="zh-TW" altLang="en-US" dirty="0" smtClean="0">
                <a:latin typeface="微軟正黑體" pitchFamily="34" charset="-120"/>
              </a:rPr>
              <a:t>訂單的時間</a:t>
            </a:r>
            <a:endParaRPr lang="en-US" altLang="zh-TW" dirty="0" smtClean="0">
              <a:latin typeface="微軟正黑體" pitchFamily="34" charset="-120"/>
            </a:endParaRPr>
          </a:p>
          <a:p>
            <a:pPr marL="320040" indent="-320040" fontAlgn="auto">
              <a:spcAft>
                <a:spcPts val="0"/>
              </a:spcAft>
              <a:buFont typeface="Arial" pitchFamily="34" charset="0"/>
              <a:buNone/>
              <a:defRPr/>
            </a:pPr>
            <a:r>
              <a:rPr lang="zh-TW" altLang="en-US" dirty="0" smtClean="0">
                <a:latin typeface="微軟正黑體" pitchFamily="34" charset="-120"/>
              </a:rPr>
              <a:t>    有所規定，若錯過時間就得要等下一次。</a:t>
            </a:r>
            <a:endParaRPr lang="en-US" altLang="zh-TW" dirty="0" smtClean="0">
              <a:latin typeface="微軟正黑體" pitchFamily="34" charset="-120"/>
            </a:endParaRPr>
          </a:p>
          <a:p>
            <a:pPr marL="320040" indent="-320040" fontAlgn="auto">
              <a:spcAft>
                <a:spcPts val="0"/>
              </a:spcAft>
              <a:buFont typeface="Arial" pitchFamily="34" charset="0"/>
              <a:buChar char="•"/>
              <a:defRPr/>
            </a:pPr>
            <a:r>
              <a:rPr lang="zh-TW" altLang="en-US" dirty="0" smtClean="0">
                <a:latin typeface="微軟正黑體" pitchFamily="34" charset="-120"/>
              </a:rPr>
              <a:t>訂單的履行</a:t>
            </a:r>
            <a:r>
              <a:rPr lang="en-US" altLang="zh-TW" dirty="0" smtClean="0">
                <a:latin typeface="微軟正黑體" pitchFamily="34" charset="-120"/>
              </a:rPr>
              <a:t>(order fulfillment)</a:t>
            </a:r>
          </a:p>
          <a:p>
            <a:pPr marL="320040" indent="-320040" fontAlgn="auto">
              <a:spcAft>
                <a:spcPts val="0"/>
              </a:spcAft>
              <a:buFont typeface="Arial" pitchFamily="34" charset="0"/>
              <a:buNone/>
              <a:defRPr/>
            </a:pPr>
            <a:r>
              <a:rPr lang="zh-TW" altLang="en-US" dirty="0" smtClean="0">
                <a:latin typeface="微軟正黑體" pitchFamily="34" charset="-120"/>
              </a:rPr>
              <a:t>    在出貨時，</a:t>
            </a:r>
            <a:r>
              <a:rPr lang="en-US" altLang="zh-TW" dirty="0" smtClean="0">
                <a:latin typeface="微軟正黑體" pitchFamily="34" charset="-120"/>
              </a:rPr>
              <a:t>24</a:t>
            </a:r>
            <a:r>
              <a:rPr lang="zh-TW" altLang="en-US" dirty="0" smtClean="0">
                <a:latin typeface="微軟正黑體" pitchFamily="34" charset="-120"/>
              </a:rPr>
              <a:t>小時內送達歐洲各店面，</a:t>
            </a:r>
            <a:r>
              <a:rPr lang="en-US" altLang="zh-TW" dirty="0" smtClean="0">
                <a:latin typeface="微軟正黑體" pitchFamily="34" charset="-120"/>
              </a:rPr>
              <a:t>48</a:t>
            </a:r>
            <a:r>
              <a:rPr lang="zh-TW" altLang="en-US" dirty="0" smtClean="0">
                <a:latin typeface="微軟正黑體" pitchFamily="34" charset="-120"/>
              </a:rPr>
              <a:t>小時內送達美洲，</a:t>
            </a:r>
            <a:r>
              <a:rPr lang="en-US" altLang="zh-TW" dirty="0" smtClean="0">
                <a:latin typeface="微軟正黑體" pitchFamily="34" charset="-120"/>
              </a:rPr>
              <a:t>72</a:t>
            </a:r>
            <a:r>
              <a:rPr lang="zh-TW" altLang="en-US" dirty="0" smtClean="0">
                <a:latin typeface="微軟正黑體" pitchFamily="34" charset="-120"/>
              </a:rPr>
              <a:t>小時內送達日本。</a:t>
            </a:r>
            <a:endParaRPr lang="en-US" altLang="zh-TW" dirty="0" smtClean="0">
              <a:latin typeface="微軟正黑體" pitchFamily="34" charset="-120"/>
            </a:endParaRPr>
          </a:p>
          <a:p>
            <a:pPr marL="320040" indent="-320040" fontAlgn="auto">
              <a:spcAft>
                <a:spcPts val="0"/>
              </a:spcAft>
              <a:buFont typeface="Arial" pitchFamily="34" charset="0"/>
              <a:buChar char="•"/>
              <a:defRPr/>
            </a:pPr>
            <a:r>
              <a:rPr lang="zh-TW" altLang="en-US" dirty="0" smtClean="0">
                <a:latin typeface="微軟正黑體" pitchFamily="34" charset="-120"/>
              </a:rPr>
              <a:t>產品銷售</a:t>
            </a:r>
            <a:endParaRPr lang="en-US" altLang="zh-TW" dirty="0" smtClean="0">
              <a:latin typeface="微軟正黑體" pitchFamily="34" charset="-120"/>
            </a:endParaRPr>
          </a:p>
          <a:p>
            <a:pPr marL="320040" indent="-320040" fontAlgn="auto">
              <a:spcAft>
                <a:spcPts val="0"/>
              </a:spcAft>
              <a:buFont typeface="Arial" pitchFamily="34" charset="0"/>
              <a:buNone/>
              <a:defRPr/>
            </a:pPr>
            <a:r>
              <a:rPr lang="zh-TW" altLang="en-US" dirty="0" smtClean="0">
                <a:latin typeface="微軟正黑體" pitchFamily="34" charset="-120"/>
              </a:rPr>
              <a:t>    當貨物送達各店面時，無須做任何動作，即可上架。</a:t>
            </a:r>
            <a:endParaRPr lang="en-US" altLang="zh-TW" dirty="0" smtClean="0">
              <a:latin typeface="微軟正黑體" pitchFamily="34" charset="-120"/>
            </a:endParaRPr>
          </a:p>
          <a:p>
            <a:pPr marL="320040" indent="-320040" fontAlgn="auto">
              <a:spcAft>
                <a:spcPts val="0"/>
              </a:spcAft>
              <a:buFont typeface="Arial" pitchFamily="34" charset="0"/>
              <a:buNone/>
              <a:defRPr/>
            </a:pPr>
            <a:endParaRPr lang="en-US" altLang="zh-TW" dirty="0" smtClean="0">
              <a:latin typeface="+mn-ea"/>
            </a:endParaRPr>
          </a:p>
          <a:p>
            <a:pPr marL="320040" indent="-320040" fontAlgn="auto">
              <a:spcAft>
                <a:spcPts val="0"/>
              </a:spcAft>
              <a:buFont typeface="Arial" pitchFamily="34" charset="0"/>
              <a:buChar char="•"/>
              <a:defRPr/>
            </a:pPr>
            <a:endParaRPr lang="zh-TW" alt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612775" y="228600"/>
            <a:ext cx="8153400" cy="990600"/>
          </a:xfrm>
        </p:spPr>
        <p:txBody>
          <a:bodyPr/>
          <a:lstStyle/>
          <a:p>
            <a:r>
              <a:rPr lang="en-US" altLang="zh-TW" smtClean="0"/>
              <a:t>Zara</a:t>
            </a:r>
            <a:r>
              <a:rPr lang="zh-TW" altLang="en-US" smtClean="0"/>
              <a:t>成功的關鍵</a:t>
            </a:r>
          </a:p>
        </p:txBody>
      </p:sp>
      <p:sp>
        <p:nvSpPr>
          <p:cNvPr id="8" name="投影片編號版面配置區 7"/>
          <p:cNvSpPr>
            <a:spLocks noGrp="1"/>
          </p:cNvSpPr>
          <p:nvPr>
            <p:ph type="sldNum" sz="quarter" idx="12"/>
          </p:nvPr>
        </p:nvSpPr>
        <p:spPr/>
        <p:txBody>
          <a:bodyPr>
            <a:normAutofit fontScale="85000" lnSpcReduction="20000"/>
          </a:bodyPr>
          <a:lstStyle/>
          <a:p>
            <a:pPr>
              <a:defRPr/>
            </a:pPr>
            <a:fld id="{3D7BFB7F-003B-45F0-9019-DFB34581E258}" type="slidenum">
              <a:rPr lang="en-US" altLang="zh-TW"/>
              <a:pPr>
                <a:defRPr/>
              </a:pPr>
              <a:t>48</a:t>
            </a:fld>
            <a:endParaRPr lang="en-US" altLang="zh-TW"/>
          </a:p>
        </p:txBody>
      </p:sp>
      <p:sp>
        <p:nvSpPr>
          <p:cNvPr id="57348" name="內容版面配置區 2"/>
          <p:cNvSpPr>
            <a:spLocks noGrp="1"/>
          </p:cNvSpPr>
          <p:nvPr>
            <p:ph sz="quarter" idx="1"/>
          </p:nvPr>
        </p:nvSpPr>
        <p:spPr>
          <a:xfrm>
            <a:off x="612775" y="1600200"/>
            <a:ext cx="8153400" cy="4495800"/>
          </a:xfrm>
        </p:spPr>
        <p:txBody>
          <a:bodyPr/>
          <a:lstStyle/>
          <a:p>
            <a:r>
              <a:rPr lang="zh-TW" altLang="en-US" smtClean="0">
                <a:latin typeface="微軟正黑體" pitchFamily="34" charset="-120"/>
              </a:rPr>
              <a:t>「快速」與「同步化」，是</a:t>
            </a:r>
            <a:r>
              <a:rPr lang="en-US" altLang="zh-TW" smtClean="0">
                <a:latin typeface="微軟正黑體" pitchFamily="34" charset="-120"/>
              </a:rPr>
              <a:t>Zara</a:t>
            </a:r>
            <a:r>
              <a:rPr lang="zh-TW" altLang="en-US" smtClean="0">
                <a:latin typeface="微軟正黑體" pitchFamily="34" charset="-120"/>
              </a:rPr>
              <a:t>成功的關鍵，因此只要能提升供應鏈的執行與反應速度，</a:t>
            </a:r>
            <a:r>
              <a:rPr lang="en-US" altLang="zh-TW" smtClean="0">
                <a:latin typeface="微軟正黑體" pitchFamily="34" charset="-120"/>
              </a:rPr>
              <a:t>Zara</a:t>
            </a:r>
            <a:r>
              <a:rPr lang="zh-TW" altLang="en-US" smtClean="0">
                <a:latin typeface="微軟正黑體" pitchFamily="34" charset="-120"/>
              </a:rPr>
              <a:t>都願意花錢提升效率。</a:t>
            </a:r>
            <a:endParaRPr lang="en-US" altLang="zh-TW" smtClean="0">
              <a:latin typeface="微軟正黑體" pitchFamily="34" charset="-120"/>
            </a:endParaRPr>
          </a:p>
          <a:p>
            <a:r>
              <a:rPr lang="zh-TW" altLang="en-US" smtClean="0">
                <a:latin typeface="微軟正黑體" pitchFamily="34" charset="-120"/>
              </a:rPr>
              <a:t>對</a:t>
            </a:r>
            <a:r>
              <a:rPr lang="en-US" altLang="zh-TW" smtClean="0">
                <a:latin typeface="微軟正黑體" pitchFamily="34" charset="-120"/>
              </a:rPr>
              <a:t>Zara</a:t>
            </a:r>
            <a:r>
              <a:rPr lang="zh-TW" altLang="en-US" smtClean="0">
                <a:latin typeface="微軟正黑體" pitchFamily="34" charset="-120"/>
              </a:rPr>
              <a:t>來說「掌握時間＝掌握金錢」。</a:t>
            </a:r>
            <a:endParaRPr lang="en-US" altLang="zh-TW" smtClean="0">
              <a:latin typeface="微軟正黑體" pitchFamily="34" charset="-120"/>
            </a:endParaRPr>
          </a:p>
        </p:txBody>
      </p:sp>
      <p:pic>
        <p:nvPicPr>
          <p:cNvPr id="4100" name="圖片 5" descr="WB-01.jpg"/>
          <p:cNvPicPr>
            <a:picLocks noChangeAspect="1"/>
          </p:cNvPicPr>
          <p:nvPr/>
        </p:nvPicPr>
        <p:blipFill>
          <a:blip r:embed="rId3"/>
          <a:srcRect/>
          <a:stretch>
            <a:fillRect/>
          </a:stretch>
        </p:blipFill>
        <p:spPr bwMode="auto">
          <a:xfrm>
            <a:off x="571500" y="4214813"/>
            <a:ext cx="2357438" cy="2357437"/>
          </a:xfrm>
          <a:prstGeom prst="rect">
            <a:avLst/>
          </a:prstGeom>
          <a:noFill/>
          <a:ln w="9525">
            <a:noFill/>
            <a:miter lim="800000"/>
            <a:headEnd/>
            <a:tailEnd/>
          </a:ln>
        </p:spPr>
      </p:pic>
      <p:sp>
        <p:nvSpPr>
          <p:cNvPr id="7" name="等於 6"/>
          <p:cNvSpPr/>
          <p:nvPr/>
        </p:nvSpPr>
        <p:spPr>
          <a:xfrm>
            <a:off x="3643313" y="5143500"/>
            <a:ext cx="1214437" cy="5715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pic>
        <p:nvPicPr>
          <p:cNvPr id="4102" name="圖片 7" descr="1183881506.jpg"/>
          <p:cNvPicPr>
            <a:picLocks noChangeAspect="1"/>
          </p:cNvPicPr>
          <p:nvPr/>
        </p:nvPicPr>
        <p:blipFill>
          <a:blip r:embed="rId4"/>
          <a:srcRect/>
          <a:stretch>
            <a:fillRect/>
          </a:stretch>
        </p:blipFill>
        <p:spPr bwMode="auto">
          <a:xfrm>
            <a:off x="5715000" y="4071938"/>
            <a:ext cx="2786063" cy="2786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612775" y="228600"/>
            <a:ext cx="8153400" cy="990600"/>
          </a:xfrm>
        </p:spPr>
        <p:txBody>
          <a:bodyPr/>
          <a:lstStyle/>
          <a:p>
            <a:r>
              <a:rPr lang="zh-TW" altLang="en-US" smtClean="0"/>
              <a:t>小結</a:t>
            </a:r>
          </a:p>
        </p:txBody>
      </p:sp>
      <p:sp>
        <p:nvSpPr>
          <p:cNvPr id="5" name="投影片編號版面配置區 4"/>
          <p:cNvSpPr>
            <a:spLocks noGrp="1"/>
          </p:cNvSpPr>
          <p:nvPr>
            <p:ph type="sldNum" sz="quarter" idx="12"/>
          </p:nvPr>
        </p:nvSpPr>
        <p:spPr/>
        <p:txBody>
          <a:bodyPr>
            <a:normAutofit fontScale="85000" lnSpcReduction="20000"/>
          </a:bodyPr>
          <a:lstStyle/>
          <a:p>
            <a:pPr>
              <a:defRPr/>
            </a:pPr>
            <a:fld id="{E05884DD-5955-4000-9E1B-83B5D623FCD5}" type="slidenum">
              <a:rPr lang="en-US" altLang="zh-TW"/>
              <a:pPr>
                <a:defRPr/>
              </a:pPr>
              <a:t>49</a:t>
            </a:fld>
            <a:endParaRPr lang="en-US" altLang="zh-TW"/>
          </a:p>
        </p:txBody>
      </p:sp>
      <p:sp>
        <p:nvSpPr>
          <p:cNvPr id="58372" name="內容版面配置區 2"/>
          <p:cNvSpPr>
            <a:spLocks noGrp="1"/>
          </p:cNvSpPr>
          <p:nvPr>
            <p:ph sz="quarter" idx="1"/>
          </p:nvPr>
        </p:nvSpPr>
        <p:spPr>
          <a:xfrm>
            <a:off x="612775" y="1600200"/>
            <a:ext cx="8153400" cy="4495800"/>
          </a:xfrm>
        </p:spPr>
        <p:txBody>
          <a:bodyPr/>
          <a:lstStyle/>
          <a:p>
            <a:r>
              <a:rPr lang="zh-TW" altLang="en-US" smtClean="0">
                <a:latin typeface="微軟正黑體" pitchFamily="34" charset="-120"/>
              </a:rPr>
              <a:t>傳統的觀念上，透過大量生產、降低的送貨次數、利用海運及火車來降低成本。</a:t>
            </a:r>
            <a:endParaRPr lang="en-US" altLang="zh-TW" smtClean="0">
              <a:latin typeface="微軟正黑體" pitchFamily="34" charset="-120"/>
            </a:endParaRPr>
          </a:p>
          <a:p>
            <a:r>
              <a:rPr lang="en-US" altLang="zh-TW" smtClean="0">
                <a:latin typeface="微軟正黑體" pitchFamily="34" charset="-120"/>
              </a:rPr>
              <a:t>Zara</a:t>
            </a:r>
            <a:r>
              <a:rPr lang="zh-TW" altLang="en-US" smtClean="0">
                <a:latin typeface="微軟正黑體" pitchFamily="34" charset="-120"/>
              </a:rPr>
              <a:t>卻透過有效率的供應鏈系統及節奏，打破傳統觀念，創造出極高的價值，也因而在市場上居於領導地位。</a:t>
            </a:r>
            <a:endParaRPr lang="en-US" altLang="zh-TW" smtClean="0">
              <a:latin typeface="微軟正黑體" pitchFamily="34" charset="-120"/>
            </a:endParaRPr>
          </a:p>
        </p:txBody>
      </p:sp>
      <p:pic>
        <p:nvPicPr>
          <p:cNvPr id="58373" name="Picture 5" descr="W020091013470421717890"/>
          <p:cNvPicPr>
            <a:picLocks noChangeAspect="1" noChangeArrowheads="1"/>
          </p:cNvPicPr>
          <p:nvPr/>
        </p:nvPicPr>
        <p:blipFill>
          <a:blip r:embed="rId3"/>
          <a:srcRect/>
          <a:stretch>
            <a:fillRect/>
          </a:stretch>
        </p:blipFill>
        <p:spPr bwMode="auto">
          <a:xfrm rot="-475757">
            <a:off x="4572000" y="4437063"/>
            <a:ext cx="4427538" cy="134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612775" y="228600"/>
            <a:ext cx="8153400" cy="990600"/>
          </a:xfrm>
        </p:spPr>
        <p:txBody>
          <a:bodyPr/>
          <a:lstStyle/>
          <a:p>
            <a:r>
              <a:rPr lang="zh-TW" altLang="en-US" b="1" smtClean="0">
                <a:latin typeface="微軟正黑體" pitchFamily="34" charset="-120"/>
              </a:rPr>
              <a:t>核心人物</a:t>
            </a:r>
          </a:p>
        </p:txBody>
      </p:sp>
      <p:pic>
        <p:nvPicPr>
          <p:cNvPr id="4" name="Picture 3" descr="C:\Users\HP\Desktop\amancioortega.jpg"/>
          <p:cNvPicPr>
            <a:picLocks noGrp="1" noChangeAspect="1" noChangeArrowheads="1"/>
          </p:cNvPicPr>
          <p:nvPr>
            <p:ph sz="quarter" idx="1"/>
          </p:nvPr>
        </p:nvPicPr>
        <p:blipFill>
          <a:blip r:embed="rId3" cstate="print"/>
          <a:srcRect/>
          <a:stretch>
            <a:fillRect/>
          </a:stretch>
        </p:blipFill>
        <p:spPr>
          <a:xfrm>
            <a:off x="323528" y="1772816"/>
            <a:ext cx="3492010" cy="3888432"/>
          </a:xfrm>
          <a:ln>
            <a:solidFill>
              <a:schemeClr val="bg2">
                <a:lumMod val="50000"/>
              </a:schemeClr>
            </a:solidFill>
          </a:ln>
          <a:scene3d>
            <a:camera prst="perspectiveHeroicExtremeRightFacing"/>
            <a:lightRig rig="threePt" dir="t"/>
          </a:scene3d>
        </p:spPr>
      </p:pic>
      <p:sp>
        <p:nvSpPr>
          <p:cNvPr id="5" name="矩形 4"/>
          <p:cNvSpPr/>
          <p:nvPr/>
        </p:nvSpPr>
        <p:spPr>
          <a:xfrm>
            <a:off x="3491880" y="1412776"/>
            <a:ext cx="5328592" cy="5309146"/>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100000" t="100000"/>
            </a:path>
            <a:tileRect r="-100000" b="-100000"/>
          </a:gradFill>
        </p:spPr>
        <p:txBody>
          <a:bodyPr>
            <a:spAutoFit/>
          </a:bodyPr>
          <a:lstStyle/>
          <a:p>
            <a:pPr fontAlgn="auto">
              <a:lnSpc>
                <a:spcPct val="150000"/>
              </a:lnSpc>
              <a:spcBef>
                <a:spcPts val="0"/>
              </a:spcBef>
              <a:spcAft>
                <a:spcPts val="0"/>
              </a:spcAft>
              <a:buSzPct val="60000"/>
              <a:defRPr/>
            </a:pPr>
            <a:r>
              <a:rPr kumimoji="0" lang="zh-TW" altLang="en-US" sz="2400" dirty="0">
                <a:latin typeface="微軟正黑體" pitchFamily="34" charset="-120"/>
                <a:ea typeface="微軟正黑體" pitchFamily="34" charset="-120"/>
              </a:rPr>
              <a:t>創辦人－阿曼西奧</a:t>
            </a:r>
            <a:r>
              <a:rPr kumimoji="0" lang="en-US" altLang="zh-TW" sz="2400" dirty="0">
                <a:latin typeface="微軟正黑體" pitchFamily="34" charset="-120"/>
                <a:ea typeface="微軟正黑體" pitchFamily="34" charset="-120"/>
              </a:rPr>
              <a:t>‧</a:t>
            </a:r>
            <a:r>
              <a:rPr kumimoji="0" lang="zh-TW" altLang="en-US" sz="2400" dirty="0">
                <a:latin typeface="微軟正黑體" pitchFamily="34" charset="-120"/>
                <a:ea typeface="微軟正黑體" pitchFamily="34" charset="-120"/>
              </a:rPr>
              <a:t>歐特嘉    </a:t>
            </a:r>
            <a:endParaRPr kumimoji="0" lang="en-US" altLang="zh-TW" sz="2400" dirty="0">
              <a:latin typeface="微軟正黑體" pitchFamily="34" charset="-120"/>
              <a:ea typeface="微軟正黑體" pitchFamily="34" charset="-120"/>
            </a:endParaRPr>
          </a:p>
          <a:p>
            <a:pPr fontAlgn="auto">
              <a:lnSpc>
                <a:spcPct val="150000"/>
              </a:lnSpc>
              <a:spcBef>
                <a:spcPts val="0"/>
              </a:spcBef>
              <a:spcAft>
                <a:spcPts val="0"/>
              </a:spcAft>
              <a:defRPr/>
            </a:pPr>
            <a:r>
              <a:rPr kumimoji="0" lang="zh-TW" altLang="en-US" sz="2400" dirty="0">
                <a:latin typeface="微軟正黑體" pitchFamily="34" charset="-120"/>
                <a:ea typeface="微軟正黑體" pitchFamily="34" charset="-120"/>
              </a:rPr>
              <a:t>         （</a:t>
            </a:r>
            <a:r>
              <a:rPr kumimoji="0" lang="en-US" altLang="zh-TW" sz="2400" dirty="0" err="1">
                <a:latin typeface="微軟正黑體" pitchFamily="34" charset="-120"/>
                <a:ea typeface="微軟正黑體" pitchFamily="34" charset="-120"/>
              </a:rPr>
              <a:t>Amancio</a:t>
            </a:r>
            <a:r>
              <a:rPr kumimoji="0" lang="zh-TW" altLang="en-US" sz="2400" dirty="0">
                <a:latin typeface="微軟正黑體" pitchFamily="34" charset="-120"/>
                <a:ea typeface="微軟正黑體" pitchFamily="34" charset="-120"/>
              </a:rPr>
              <a:t> </a:t>
            </a:r>
            <a:r>
              <a:rPr kumimoji="0" lang="en-US" altLang="zh-TW" sz="2400" dirty="0">
                <a:latin typeface="微軟正黑體" pitchFamily="34" charset="-120"/>
                <a:ea typeface="微軟正黑體" pitchFamily="34" charset="-120"/>
              </a:rPr>
              <a:t>Ortega </a:t>
            </a:r>
            <a:r>
              <a:rPr kumimoji="0" lang="en-US" altLang="zh-TW" sz="2400" dirty="0" err="1">
                <a:latin typeface="微軟正黑體" pitchFamily="34" charset="-120"/>
                <a:ea typeface="微軟正黑體" pitchFamily="34" charset="-120"/>
              </a:rPr>
              <a:t>Gaona</a:t>
            </a:r>
            <a:r>
              <a:rPr kumimoji="0" lang="zh-TW" altLang="en-US" sz="2400" dirty="0">
                <a:latin typeface="微軟正黑體" pitchFamily="34" charset="-120"/>
                <a:ea typeface="微軟正黑體" pitchFamily="34" charset="-120"/>
              </a:rPr>
              <a:t>）</a:t>
            </a:r>
            <a:endParaRPr kumimoji="0" lang="en-US" altLang="zh-TW" sz="24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14</a:t>
            </a:r>
            <a:r>
              <a:rPr kumimoji="0" lang="zh-TW" altLang="en-US" sz="2000" dirty="0">
                <a:latin typeface="微軟正黑體" pitchFamily="34" charset="-120"/>
                <a:ea typeface="微軟正黑體" pitchFamily="34" charset="-120"/>
              </a:rPr>
              <a:t>歲開始在接觸服飾業，在拉克魯尼雅市（</a:t>
            </a:r>
            <a:r>
              <a:rPr kumimoji="0" lang="en-US" altLang="zh-TW" sz="2000" dirty="0">
                <a:latin typeface="微軟正黑體" pitchFamily="34" charset="-120"/>
                <a:ea typeface="微軟正黑體" pitchFamily="34" charset="-120"/>
              </a:rPr>
              <a:t>La </a:t>
            </a:r>
            <a:r>
              <a:rPr kumimoji="0" lang="en-US" altLang="zh-TW" sz="2000" dirty="0" err="1">
                <a:latin typeface="微軟正黑體" pitchFamily="34" charset="-120"/>
                <a:ea typeface="微軟正黑體" pitchFamily="34" charset="-120"/>
              </a:rPr>
              <a:t>Coruña</a:t>
            </a:r>
            <a:r>
              <a:rPr kumimoji="0" lang="zh-TW" altLang="en-US" sz="2000" dirty="0">
                <a:latin typeface="微軟正黑體" pitchFamily="34" charset="-120"/>
                <a:ea typeface="微軟正黑體" pitchFamily="34" charset="-120"/>
              </a:rPr>
              <a:t>）服裝店做送貨員</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1963 </a:t>
            </a:r>
            <a:r>
              <a:rPr kumimoji="0" lang="zh-TW" altLang="zh-TW" sz="2000" dirty="0">
                <a:latin typeface="微軟正黑體" pitchFamily="34" charset="-120"/>
                <a:ea typeface="微軟正黑體" pitchFamily="34" charset="-120"/>
              </a:rPr>
              <a:t>年成立了一家</a:t>
            </a:r>
            <a:r>
              <a:rPr kumimoji="0" lang="zh-TW" altLang="en-US" sz="2000" dirty="0">
                <a:latin typeface="微軟正黑體" pitchFamily="34" charset="-120"/>
                <a:ea typeface="微軟正黑體" pitchFamily="34" charset="-120"/>
              </a:rPr>
              <a:t>生產睡衣、襯衫的</a:t>
            </a:r>
            <a:r>
              <a:rPr kumimoji="0" lang="zh-TW" altLang="zh-TW" sz="2000" dirty="0">
                <a:latin typeface="微軟正黑體" pitchFamily="34" charset="-120"/>
                <a:ea typeface="微軟正黑體" pitchFamily="34" charset="-120"/>
              </a:rPr>
              <a:t>小製造工廠</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1975</a:t>
            </a:r>
            <a:r>
              <a:rPr kumimoji="0" lang="zh-TW" altLang="en-US" sz="2000" dirty="0">
                <a:latin typeface="微軟正黑體" pitchFamily="34" charset="-120"/>
                <a:ea typeface="微軟正黑體" pitchFamily="34" charset="-120"/>
              </a:rPr>
              <a:t>年在拉克魯尼亞成立第一家</a:t>
            </a:r>
            <a:r>
              <a:rPr kumimoji="0" lang="en-US" altLang="zh-TW" sz="2000" dirty="0">
                <a:latin typeface="微軟正黑體" pitchFamily="34" charset="-120"/>
                <a:ea typeface="微軟正黑體" pitchFamily="34" charset="-120"/>
              </a:rPr>
              <a:t>ZARA</a:t>
            </a:r>
            <a:r>
              <a:rPr kumimoji="0" lang="zh-TW" altLang="en-US" sz="2000" dirty="0">
                <a:latin typeface="微軟正黑體" pitchFamily="34" charset="-120"/>
                <a:ea typeface="微軟正黑體" pitchFamily="34" charset="-120"/>
              </a:rPr>
              <a:t>店面</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1985</a:t>
            </a:r>
            <a:r>
              <a:rPr kumimoji="0" lang="zh-TW" altLang="en-US" sz="2000" dirty="0">
                <a:latin typeface="微軟正黑體" pitchFamily="34" charset="-120"/>
                <a:ea typeface="微軟正黑體" pitchFamily="34" charset="-120"/>
              </a:rPr>
              <a:t>年以</a:t>
            </a:r>
            <a:r>
              <a:rPr kumimoji="0" lang="en-US" altLang="zh-TW" sz="2000" dirty="0">
                <a:latin typeface="微軟正黑體" pitchFamily="34" charset="-120"/>
                <a:ea typeface="微軟正黑體" pitchFamily="34" charset="-120"/>
              </a:rPr>
              <a:t>ZARA</a:t>
            </a:r>
            <a:r>
              <a:rPr kumimoji="0" lang="zh-TW" altLang="en-US" sz="2000" dirty="0">
                <a:latin typeface="微軟正黑體" pitchFamily="34" charset="-120"/>
                <a:ea typeface="微軟正黑體" pitchFamily="34" charset="-120"/>
              </a:rPr>
              <a:t>為核心創立了</a:t>
            </a:r>
            <a:r>
              <a:rPr kumimoji="0" lang="en-US" altLang="zh-TW" sz="2000" dirty="0">
                <a:latin typeface="微軟正黑體" pitchFamily="34" charset="-120"/>
                <a:ea typeface="微軟正黑體" pitchFamily="34" charset="-120"/>
              </a:rPr>
              <a:t>INDITEX</a:t>
            </a:r>
            <a:r>
              <a:rPr kumimoji="0" lang="zh-TW" altLang="en-US" sz="2000" dirty="0">
                <a:latin typeface="微軟正黑體" pitchFamily="34" charset="-120"/>
                <a:ea typeface="微軟正黑體" pitchFamily="34" charset="-120"/>
              </a:rPr>
              <a:t>集團</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2001</a:t>
            </a:r>
            <a:r>
              <a:rPr kumimoji="0" lang="zh-TW" altLang="en-US" sz="2000" dirty="0">
                <a:latin typeface="微軟正黑體" pitchFamily="34" charset="-120"/>
                <a:ea typeface="微軟正黑體" pitchFamily="34" charset="-120"/>
              </a:rPr>
              <a:t>年成為西班牙首富</a:t>
            </a:r>
            <a:endParaRPr kumimoji="0" lang="en-US" altLang="zh-TW" sz="2000" dirty="0">
              <a:latin typeface="微軟正黑體" pitchFamily="34" charset="-120"/>
              <a:ea typeface="微軟正黑體" pitchFamily="34" charset="-120"/>
            </a:endParaRPr>
          </a:p>
          <a:p>
            <a:pPr fontAlgn="auto">
              <a:lnSpc>
                <a:spcPct val="150000"/>
              </a:lnSpc>
              <a:spcBef>
                <a:spcPts val="0"/>
              </a:spcBef>
              <a:spcAft>
                <a:spcPts val="0"/>
              </a:spcAft>
              <a:buFont typeface="Arial" pitchFamily="34" charset="0"/>
              <a:buChar char="•"/>
              <a:defRPr/>
            </a:pPr>
            <a:r>
              <a:rPr kumimoji="0" lang="en-US" altLang="zh-TW" sz="2000" dirty="0">
                <a:latin typeface="微軟正黑體" pitchFamily="34" charset="-120"/>
                <a:ea typeface="微軟正黑體" pitchFamily="34" charset="-120"/>
              </a:rPr>
              <a:t>2010</a:t>
            </a:r>
            <a:r>
              <a:rPr kumimoji="0" lang="zh-TW" altLang="en-US" sz="2000" dirty="0">
                <a:latin typeface="微軟正黑體" pitchFamily="34" charset="-120"/>
                <a:ea typeface="微軟正黑體" pitchFamily="34" charset="-120"/>
              </a:rPr>
              <a:t>年富比士排行全球第</a:t>
            </a:r>
            <a:r>
              <a:rPr kumimoji="0" lang="en-US" altLang="zh-TW" sz="2000" dirty="0">
                <a:latin typeface="微軟正黑體" pitchFamily="34" charset="-120"/>
                <a:ea typeface="微軟正黑體" pitchFamily="34" charset="-120"/>
              </a:rPr>
              <a:t>9</a:t>
            </a:r>
            <a:endParaRPr kumimoji="0" lang="zh-TW" altLang="en-US" sz="2000" dirty="0">
              <a:latin typeface="微軟正黑體" pitchFamily="34" charset="-120"/>
              <a:ea typeface="微軟正黑體" pitchFamily="34" charset="-120"/>
            </a:endParaRPr>
          </a:p>
          <a:p>
            <a:pPr fontAlgn="auto">
              <a:lnSpc>
                <a:spcPct val="150000"/>
              </a:lnSpc>
              <a:spcBef>
                <a:spcPts val="0"/>
              </a:spcBef>
              <a:spcAft>
                <a:spcPts val="0"/>
              </a:spcAft>
              <a:buSzPct val="60000"/>
              <a:defRPr/>
            </a:pPr>
            <a:endParaRPr kumimoji="0" lang="en-US" altLang="zh-TW"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612775" y="228600"/>
            <a:ext cx="8153400" cy="990600"/>
          </a:xfrm>
        </p:spPr>
        <p:txBody>
          <a:bodyPr/>
          <a:lstStyle/>
          <a:p>
            <a:endParaRPr lang="zh-TW" altLang="en-US" smtClean="0"/>
          </a:p>
        </p:txBody>
      </p:sp>
      <p:sp>
        <p:nvSpPr>
          <p:cNvPr id="3" name="內容版面配置區 2"/>
          <p:cNvSpPr>
            <a:spLocks noGrp="1"/>
          </p:cNvSpPr>
          <p:nvPr>
            <p:ph sz="quarter" idx="1"/>
          </p:nvPr>
        </p:nvSpPr>
        <p:spPr/>
        <p:txBody>
          <a:bodyPr>
            <a:normAutofit/>
          </a:bodyPr>
          <a:lstStyle/>
          <a:p>
            <a:pPr marL="320040" indent="-320040" fontAlgn="auto">
              <a:spcAft>
                <a:spcPts val="0"/>
              </a:spcAft>
              <a:buFont typeface="Wingdings"/>
              <a:buNone/>
              <a:defRPr/>
            </a:pPr>
            <a:r>
              <a:rPr lang="en-US" altLang="zh-TW" sz="4400" b="1" dirty="0" smtClean="0">
                <a:solidFill>
                  <a:schemeClr val="accent2">
                    <a:lumMod val="75000"/>
                  </a:schemeClr>
                </a:solidFill>
                <a:effectLst>
                  <a:reflection blurRad="6350" stA="60000" endA="900" endPos="58000" dir="5400000" sy="-100000" algn="bl" rotWithShape="0"/>
                </a:effectLst>
              </a:rPr>
              <a:t>THANKS FOR YOUR LISTENING</a:t>
            </a:r>
            <a:endParaRPr lang="zh-TW" altLang="en-US" sz="4400" b="1" dirty="0" smtClean="0">
              <a:solidFill>
                <a:schemeClr val="accent2">
                  <a:lumMod val="75000"/>
                </a:schemeClr>
              </a:solidFill>
              <a:effectLst>
                <a:reflection blurRad="6350" stA="60000" endA="900" endPos="58000" dir="5400000" sy="-100000" algn="bl" rotWithShape="0"/>
              </a:effectLst>
            </a:endParaRPr>
          </a:p>
          <a:p>
            <a:pPr marL="320040" indent="-320040" fontAlgn="auto">
              <a:spcAft>
                <a:spcPts val="0"/>
              </a:spcAft>
              <a:buFont typeface="Wingdings"/>
              <a:buNone/>
              <a:defRPr/>
            </a:pP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62E331C5-6E72-4A2A-A9CD-1593B96DF5AE}" type="slidenum">
              <a:rPr lang="en-US" altLang="zh-TW"/>
              <a:pPr>
                <a:defRPr/>
              </a:pPr>
              <a:t>6</a:t>
            </a:fld>
            <a:endParaRPr lang="en-US" altLang="zh-TW"/>
          </a:p>
        </p:txBody>
      </p:sp>
      <p:graphicFrame>
        <p:nvGraphicFramePr>
          <p:cNvPr id="6" name="內容版面配置區 5"/>
          <p:cNvGraphicFramePr>
            <a:graphicFrameLocks noGrp="1"/>
          </p:cNvGraphicFramePr>
          <p:nvPr>
            <p:ph sz="quarter" idx="1"/>
          </p:nvPr>
        </p:nvGraphicFramePr>
        <p:xfrm>
          <a:off x="457200" y="1700808"/>
          <a:ext cx="8219256" cy="494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p:cNvSpPr txBox="1">
            <a:spLocks/>
          </p:cNvSpPr>
          <p:nvPr/>
        </p:nvSpPr>
        <p:spPr>
          <a:xfrm>
            <a:off x="457200" y="274638"/>
            <a:ext cx="8229600" cy="1143000"/>
          </a:xfrm>
          <a:prstGeom prst="rect">
            <a:avLst/>
          </a:prstGeom>
        </p:spPr>
        <p:txBody>
          <a:bodyPr anchor="ctr">
            <a:normAutofit/>
          </a:bodyPr>
          <a:lstStyle/>
          <a:p>
            <a:pPr fontAlgn="auto">
              <a:spcAft>
                <a:spcPts val="0"/>
              </a:spcAft>
              <a:defRPr/>
            </a:pPr>
            <a:r>
              <a:rPr kumimoji="0" lang="zh-TW" altLang="en-US" sz="4400" b="1" dirty="0">
                <a:solidFill>
                  <a:schemeClr val="tx2"/>
                </a:solidFill>
                <a:latin typeface="微軟正黑體" pitchFamily="34" charset="-120"/>
                <a:ea typeface="微軟正黑體" pitchFamily="34" charset="-120"/>
                <a:cs typeface="+mj-cs"/>
              </a:rPr>
              <a:t>母集團</a:t>
            </a:r>
            <a:r>
              <a:rPr kumimoji="0" lang="en-US" altLang="zh-TW" sz="4400" b="1" dirty="0">
                <a:solidFill>
                  <a:schemeClr val="tx2"/>
                </a:solidFill>
                <a:latin typeface="微軟正黑體" pitchFamily="34" charset="-120"/>
                <a:ea typeface="微軟正黑體" pitchFamily="34" charset="-120"/>
                <a:cs typeface="+mj-cs"/>
              </a:rPr>
              <a:t>INDITEX</a:t>
            </a:r>
            <a:endParaRPr kumimoji="0" lang="zh-TW" altLang="en-US" sz="4400" b="1" dirty="0">
              <a:solidFill>
                <a:schemeClr val="tx2"/>
              </a:solidFill>
              <a:latin typeface="微軟正黑體" pitchFamily="34" charset="-120"/>
              <a:ea typeface="微軟正黑體" pitchFamily="34" charset="-120"/>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ZARA</a:t>
            </a:r>
            <a:r>
              <a:rPr lang="zh-TW" altLang="en-US" b="1" smtClean="0">
                <a:latin typeface="微軟正黑體" pitchFamily="34" charset="-120"/>
              </a:rPr>
              <a:t>發展歷程</a:t>
            </a:r>
          </a:p>
        </p:txBody>
      </p:sp>
      <p:sp>
        <p:nvSpPr>
          <p:cNvPr id="3" name="內容版面配置區 2"/>
          <p:cNvSpPr>
            <a:spLocks noGrp="1"/>
          </p:cNvSpPr>
          <p:nvPr>
            <p:ph sz="quarter" idx="1"/>
          </p:nvPr>
        </p:nvSpPr>
        <p:spPr>
          <a:xfrm>
            <a:off x="179512" y="1556792"/>
            <a:ext cx="8784976" cy="5301208"/>
          </a:xfrm>
          <a:gradFill flip="none" rotWithShape="1">
            <a:gsLst>
              <a:gs pos="16000">
                <a:schemeClr val="bg2">
                  <a:lumMod val="25000"/>
                </a:schemeClr>
              </a:gs>
              <a:gs pos="50000">
                <a:schemeClr val="bg2">
                  <a:lumMod val="50000"/>
                  <a:shade val="67500"/>
                  <a:satMod val="115000"/>
                </a:schemeClr>
              </a:gs>
              <a:gs pos="100000">
                <a:schemeClr val="bg2">
                  <a:lumMod val="50000"/>
                  <a:shade val="100000"/>
                  <a:satMod val="115000"/>
                </a:schemeClr>
              </a:gs>
            </a:gsLst>
            <a:path path="circle">
              <a:fillToRect l="100000" t="100000"/>
            </a:path>
            <a:tileRect r="-100000" b="-100000"/>
          </a:gradFill>
          <a:ln/>
        </p:spPr>
        <p:txBody>
          <a:bodyPr rtlCol="0">
            <a:normAutofit fontScale="62500" lnSpcReduction="20000"/>
          </a:bodyPr>
          <a:lstStyle/>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1975 </a:t>
            </a:r>
            <a:r>
              <a:rPr lang="zh-TW" altLang="zh-TW" dirty="0" smtClean="0">
                <a:latin typeface="微軟正黑體" pitchFamily="34" charset="-120"/>
              </a:rPr>
              <a:t>年，在西班牙拉科魯尼亞市開設第一家零售門店，銷售積壓貨物。</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1976 </a:t>
            </a:r>
            <a:r>
              <a:rPr lang="zh-TW" altLang="zh-TW" dirty="0" smtClean="0">
                <a:latin typeface="微軟正黑體" pitchFamily="34" charset="-120"/>
              </a:rPr>
              <a:t>到</a:t>
            </a:r>
            <a:r>
              <a:rPr lang="en-US" altLang="zh-TW" dirty="0" smtClean="0">
                <a:latin typeface="微軟正黑體" pitchFamily="34" charset="-120"/>
              </a:rPr>
              <a:t>1988 </a:t>
            </a:r>
            <a:r>
              <a:rPr lang="zh-TW" altLang="zh-TW" dirty="0" smtClean="0">
                <a:latin typeface="微軟正黑體" pitchFamily="34" charset="-120"/>
              </a:rPr>
              <a:t>年，在西班牙各大城市開設</a:t>
            </a:r>
            <a:r>
              <a:rPr lang="en-US" altLang="zh-TW" dirty="0" smtClean="0">
                <a:latin typeface="微軟正黑體" pitchFamily="34" charset="-120"/>
              </a:rPr>
              <a:t>ZARA </a:t>
            </a:r>
            <a:r>
              <a:rPr lang="zh-TW" altLang="zh-TW" dirty="0" smtClean="0">
                <a:latin typeface="微軟正黑體" pitchFamily="34" charset="-120"/>
              </a:rPr>
              <a:t>分店。</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1988 </a:t>
            </a:r>
            <a:r>
              <a:rPr lang="zh-TW" altLang="zh-TW" dirty="0" smtClean="0">
                <a:latin typeface="微軟正黑體" pitchFamily="34" charset="-120"/>
              </a:rPr>
              <a:t>年，在葡萄牙波爾圖市開設第一家海外門店，邁出了集團海外擴張的第一步。</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1989 </a:t>
            </a:r>
            <a:r>
              <a:rPr lang="zh-TW" altLang="zh-TW" dirty="0" smtClean="0">
                <a:latin typeface="微軟正黑體" pitchFamily="34" charset="-120"/>
              </a:rPr>
              <a:t>年，在美國紐約開設第一家門店，打入美國市場。</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1990 </a:t>
            </a:r>
            <a:r>
              <a:rPr lang="zh-TW" altLang="zh-TW" dirty="0" smtClean="0">
                <a:latin typeface="微軟正黑體" pitchFamily="34" charset="-120"/>
              </a:rPr>
              <a:t>年，在法國巴黎開設第一家門店，打入法國市場。</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2001 </a:t>
            </a:r>
            <a:r>
              <a:rPr lang="zh-TW" altLang="zh-TW" dirty="0" smtClean="0">
                <a:latin typeface="微軟正黑體" pitchFamily="34" charset="-120"/>
              </a:rPr>
              <a:t>年</a:t>
            </a:r>
            <a:r>
              <a:rPr lang="en-US" altLang="zh-TW" dirty="0" smtClean="0">
                <a:latin typeface="微軟正黑體" pitchFamily="34" charset="-120"/>
              </a:rPr>
              <a:t>5 </a:t>
            </a:r>
            <a:r>
              <a:rPr lang="zh-TW" altLang="zh-TW" dirty="0" smtClean="0">
                <a:latin typeface="微軟正黑體" pitchFamily="34" charset="-120"/>
              </a:rPr>
              <a:t>月</a:t>
            </a:r>
            <a:r>
              <a:rPr lang="en-US" altLang="zh-TW" dirty="0" smtClean="0">
                <a:latin typeface="微軟正黑體" pitchFamily="34" charset="-120"/>
              </a:rPr>
              <a:t>23 </a:t>
            </a:r>
            <a:r>
              <a:rPr lang="zh-TW" altLang="zh-TW" dirty="0" smtClean="0">
                <a:latin typeface="微軟正黑體" pitchFamily="34" charset="-120"/>
              </a:rPr>
              <a:t>日，</a:t>
            </a:r>
            <a:r>
              <a:rPr lang="en-US" altLang="zh-TW" dirty="0" smtClean="0">
                <a:latin typeface="微軟正黑體" pitchFamily="34" charset="-120"/>
              </a:rPr>
              <a:t>INDITEX </a:t>
            </a:r>
            <a:r>
              <a:rPr lang="zh-TW" altLang="zh-TW" dirty="0" smtClean="0">
                <a:latin typeface="微軟正黑體" pitchFamily="34" charset="-120"/>
              </a:rPr>
              <a:t>集團公開上市；發行當天的認購額就超過了發行量的</a:t>
            </a:r>
            <a:r>
              <a:rPr lang="en-US" altLang="zh-TW" dirty="0" smtClean="0">
                <a:latin typeface="微軟正黑體" pitchFamily="34" charset="-120"/>
              </a:rPr>
              <a:t>26</a:t>
            </a:r>
            <a:r>
              <a:rPr lang="zh-TW" altLang="zh-TW" dirty="0" smtClean="0">
                <a:latin typeface="微軟正黑體" pitchFamily="34" charset="-120"/>
              </a:rPr>
              <a:t>倍，此一就為公司募得資金</a:t>
            </a:r>
            <a:r>
              <a:rPr lang="en-US" altLang="zh-TW" dirty="0" smtClean="0">
                <a:latin typeface="微軟正黑體" pitchFamily="34" charset="-120"/>
              </a:rPr>
              <a:t>21 </a:t>
            </a:r>
            <a:r>
              <a:rPr lang="zh-TW" altLang="zh-TW" dirty="0" smtClean="0">
                <a:latin typeface="微軟正黑體" pitchFamily="34" charset="-120"/>
              </a:rPr>
              <a:t>億歐元。</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2004 </a:t>
            </a:r>
            <a:r>
              <a:rPr lang="zh-TW" altLang="zh-TW" dirty="0" smtClean="0">
                <a:latin typeface="微軟正黑體" pitchFamily="34" charset="-120"/>
              </a:rPr>
              <a:t>年，在香港開設集團的第</a:t>
            </a:r>
            <a:r>
              <a:rPr lang="en-US" altLang="zh-TW" dirty="0" smtClean="0">
                <a:latin typeface="微軟正黑體" pitchFamily="34" charset="-120"/>
              </a:rPr>
              <a:t>2000 </a:t>
            </a:r>
            <a:r>
              <a:rPr lang="zh-TW" altLang="zh-TW" dirty="0" smtClean="0">
                <a:latin typeface="微軟正黑體" pitchFamily="34" charset="-120"/>
              </a:rPr>
              <a:t>家門店。</a:t>
            </a:r>
          </a:p>
          <a:p>
            <a:pPr marL="320040" indent="-320040" fontAlgn="auto">
              <a:lnSpc>
                <a:spcPct val="170000"/>
              </a:lnSpc>
              <a:spcAft>
                <a:spcPts val="0"/>
              </a:spcAft>
              <a:buFont typeface="Arial" pitchFamily="34" charset="0"/>
              <a:buChar char="•"/>
              <a:defRPr/>
            </a:pPr>
            <a:r>
              <a:rPr lang="en-US" altLang="zh-TW" dirty="0" smtClean="0">
                <a:latin typeface="微軟正黑體" pitchFamily="34" charset="-120"/>
              </a:rPr>
              <a:t>2006 </a:t>
            </a:r>
            <a:r>
              <a:rPr lang="zh-TW" altLang="zh-TW" dirty="0" smtClean="0">
                <a:latin typeface="微軟正黑體" pitchFamily="34" charset="-120"/>
              </a:rPr>
              <a:t>年，在上海開設門店，首次進入中國大陸。截至</a:t>
            </a:r>
            <a:r>
              <a:rPr lang="en-US" altLang="zh-TW" dirty="0" smtClean="0">
                <a:latin typeface="微軟正黑體" pitchFamily="34" charset="-120"/>
              </a:rPr>
              <a:t>2006 </a:t>
            </a:r>
            <a:r>
              <a:rPr lang="zh-TW" altLang="zh-TW" dirty="0" smtClean="0">
                <a:latin typeface="微軟正黑體" pitchFamily="34" charset="-120"/>
              </a:rPr>
              <a:t>年</a:t>
            </a:r>
            <a:r>
              <a:rPr lang="en-US" altLang="zh-TW" dirty="0" smtClean="0">
                <a:latin typeface="微軟正黑體" pitchFamily="34" charset="-120"/>
              </a:rPr>
              <a:t>6 </a:t>
            </a:r>
            <a:r>
              <a:rPr lang="zh-TW" altLang="zh-TW" dirty="0" smtClean="0">
                <a:latin typeface="微軟正黑體" pitchFamily="34" charset="-120"/>
              </a:rPr>
              <a:t>月，集團在全球</a:t>
            </a:r>
            <a:r>
              <a:rPr lang="en-US" altLang="zh-TW" dirty="0" smtClean="0">
                <a:latin typeface="微軟正黑體" pitchFamily="34" charset="-120"/>
              </a:rPr>
              <a:t>64 </a:t>
            </a:r>
            <a:r>
              <a:rPr lang="zh-TW" altLang="zh-TW" dirty="0" smtClean="0">
                <a:latin typeface="微軟正黑體" pitchFamily="34" charset="-120"/>
              </a:rPr>
              <a:t>個國家和地區開設了</a:t>
            </a:r>
            <a:r>
              <a:rPr lang="en-US" altLang="zh-TW" dirty="0" smtClean="0">
                <a:latin typeface="微軟正黑體" pitchFamily="34" charset="-120"/>
              </a:rPr>
              <a:t>2899 </a:t>
            </a:r>
            <a:r>
              <a:rPr lang="zh-TW" altLang="zh-TW" dirty="0" smtClean="0">
                <a:latin typeface="微軟正黑體" pitchFamily="34" charset="-120"/>
              </a:rPr>
              <a:t>多家專賣店。</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核心理念</a:t>
            </a:r>
          </a:p>
        </p:txBody>
      </p:sp>
      <p:sp>
        <p:nvSpPr>
          <p:cNvPr id="3" name="內容版面配置區 2"/>
          <p:cNvSpPr>
            <a:spLocks noGrp="1"/>
          </p:cNvSpPr>
          <p:nvPr>
            <p:ph sz="quarter" idx="1"/>
          </p:nvPr>
        </p:nvSpPr>
        <p:spPr>
          <a:xfrm>
            <a:off x="612775" y="1600200"/>
            <a:ext cx="8153400" cy="4495800"/>
          </a:xfrm>
        </p:spPr>
        <p:txBody>
          <a:bodyPr>
            <a:normAutofit/>
          </a:bodyPr>
          <a:lstStyle/>
          <a:p>
            <a:pPr marL="514350" indent="-514350" fontAlgn="auto">
              <a:spcAft>
                <a:spcPts val="0"/>
              </a:spcAft>
              <a:buFont typeface="Wingdings"/>
              <a:buNone/>
              <a:defRPr/>
            </a:pPr>
            <a:r>
              <a:rPr lang="en-US" altLang="zh-TW" b="1" dirty="0" smtClean="0"/>
              <a:t>1. </a:t>
            </a:r>
            <a:r>
              <a:rPr lang="zh-TW" altLang="zh-TW" b="1" dirty="0" smtClean="0"/>
              <a:t>樣</a:t>
            </a:r>
            <a:r>
              <a:rPr lang="zh-TW" altLang="zh-TW" b="1" dirty="0"/>
              <a:t>多量</a:t>
            </a:r>
            <a:r>
              <a:rPr lang="zh-TW" altLang="zh-TW" b="1" dirty="0" smtClean="0"/>
              <a:t>少</a:t>
            </a:r>
            <a:endParaRPr lang="en-US" altLang="zh-TW" b="1" dirty="0" smtClean="0"/>
          </a:p>
          <a:p>
            <a:pPr marL="514350" indent="-514350" fontAlgn="auto">
              <a:spcAft>
                <a:spcPts val="0"/>
              </a:spcAft>
              <a:buFont typeface="Wingdings"/>
              <a:buNone/>
              <a:defRPr/>
            </a:pPr>
            <a:r>
              <a:rPr lang="en-US" altLang="zh-TW" sz="2400" dirty="0" smtClean="0"/>
              <a:t>          ZARA</a:t>
            </a:r>
            <a:r>
              <a:rPr lang="zh-TW" altLang="zh-TW" sz="2400" dirty="0" smtClean="0"/>
              <a:t>一年大約推出一萬二千種時裝，而每一款時裝</a:t>
            </a:r>
            <a:endParaRPr lang="en-US" altLang="zh-TW" sz="2400" dirty="0" smtClean="0"/>
          </a:p>
          <a:p>
            <a:pPr marL="514350" indent="-514350" fontAlgn="auto">
              <a:spcAft>
                <a:spcPts val="0"/>
              </a:spcAft>
              <a:buFont typeface="Wingdings"/>
              <a:buNone/>
              <a:defRPr/>
            </a:pPr>
            <a:r>
              <a:rPr lang="en-US" altLang="zh-TW" sz="2400" dirty="0" smtClean="0"/>
              <a:t>     </a:t>
            </a:r>
            <a:r>
              <a:rPr lang="zh-TW" altLang="zh-TW" sz="2400" dirty="0" smtClean="0"/>
              <a:t>的量都不大。</a:t>
            </a:r>
            <a:endParaRPr lang="en-US" altLang="zh-TW" sz="2400" b="1" dirty="0" smtClean="0"/>
          </a:p>
          <a:p>
            <a:pPr marL="320040" indent="-320040" fontAlgn="auto">
              <a:spcAft>
                <a:spcPts val="0"/>
              </a:spcAft>
              <a:buFont typeface="Wingdings"/>
              <a:buNone/>
              <a:defRPr/>
            </a:pPr>
            <a:r>
              <a:rPr lang="en-US" altLang="zh-TW" b="1" dirty="0" smtClean="0"/>
              <a:t>2</a:t>
            </a:r>
            <a:r>
              <a:rPr lang="en-US" altLang="zh-TW" b="1" dirty="0"/>
              <a:t>. </a:t>
            </a:r>
            <a:r>
              <a:rPr lang="zh-TW" altLang="zh-TW" b="1" dirty="0"/>
              <a:t>麥時尚</a:t>
            </a:r>
            <a:r>
              <a:rPr lang="en-US" altLang="zh-TW" b="1" dirty="0"/>
              <a:t>(Mac Fashion</a:t>
            </a:r>
            <a:r>
              <a:rPr lang="en-US" altLang="zh-TW" b="1" dirty="0" smtClean="0"/>
              <a:t>)</a:t>
            </a:r>
          </a:p>
          <a:p>
            <a:pPr marL="320040" indent="-320040" fontAlgn="auto">
              <a:spcAft>
                <a:spcPts val="0"/>
              </a:spcAft>
              <a:buFont typeface="Wingdings"/>
              <a:buChar char=""/>
              <a:defRPr/>
            </a:pPr>
            <a:r>
              <a:rPr lang="zh-TW" altLang="zh-TW" sz="2400" dirty="0" smtClean="0"/>
              <a:t>英國衛報將</a:t>
            </a:r>
            <a:r>
              <a:rPr lang="en-US" altLang="zh-TW" sz="2400" dirty="0" smtClean="0"/>
              <a:t>ZARA</a:t>
            </a:r>
            <a:r>
              <a:rPr lang="zh-TW" altLang="zh-TW" sz="2400" dirty="0" smtClean="0"/>
              <a:t>比喻為速食產品的</a:t>
            </a:r>
            <a:r>
              <a:rPr lang="en-US" altLang="zh-TW" sz="2400" dirty="0" smtClean="0"/>
              <a:t>McDonald</a:t>
            </a:r>
            <a:r>
              <a:rPr lang="zh-TW" altLang="zh-TW" sz="2400" dirty="0" smtClean="0"/>
              <a:t>＇</a:t>
            </a:r>
            <a:r>
              <a:rPr lang="en-US" altLang="zh-TW" sz="2400" dirty="0" smtClean="0"/>
              <a:t>s</a:t>
            </a:r>
            <a:r>
              <a:rPr lang="zh-TW" altLang="zh-TW" sz="2400" dirty="0" smtClean="0"/>
              <a:t>，能夠提供顧客便宜、快速、時髦的產品。</a:t>
            </a:r>
            <a:endParaRPr lang="en-US" altLang="zh-TW" sz="2400" dirty="0" smtClean="0"/>
          </a:p>
          <a:p>
            <a:pPr marL="320040" indent="-320040" fontAlgn="auto">
              <a:spcAft>
                <a:spcPts val="0"/>
              </a:spcAft>
              <a:buFont typeface="Wingdings"/>
              <a:buChar char=""/>
              <a:defRPr/>
            </a:pPr>
            <a:r>
              <a:rPr lang="en-US" altLang="zh-TW" sz="2400" dirty="0" smtClean="0"/>
              <a:t>ZARA</a:t>
            </a:r>
            <a:r>
              <a:rPr lang="zh-TW" altLang="zh-TW" sz="2400" dirty="0" smtClean="0"/>
              <a:t>一件衣服從設計到店面上架時間最多不超過十四天。四十八小時內任何一件服裝都可以隨快速物流系統運到世界各地的店面裏。</a:t>
            </a:r>
            <a:endParaRPr lang="zh-TW" altLang="zh-TW"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612775" y="228600"/>
            <a:ext cx="8153400" cy="990600"/>
          </a:xfrm>
        </p:spPr>
        <p:txBody>
          <a:bodyPr/>
          <a:lstStyle/>
          <a:p>
            <a:r>
              <a:rPr lang="en-US" altLang="zh-TW" b="1" smtClean="0">
                <a:latin typeface="微軟正黑體" pitchFamily="34" charset="-120"/>
              </a:rPr>
              <a:t> </a:t>
            </a:r>
            <a:r>
              <a:rPr lang="zh-TW" altLang="zh-TW" b="1" smtClean="0">
                <a:latin typeface="微軟正黑體" pitchFamily="34" charset="-120"/>
              </a:rPr>
              <a:t>核心理念</a:t>
            </a:r>
            <a:endParaRPr lang="zh-TW" altLang="en-US" b="1" smtClean="0">
              <a:latin typeface="微軟正黑體" pitchFamily="34" charset="-120"/>
            </a:endParaRPr>
          </a:p>
        </p:txBody>
      </p:sp>
      <p:sp>
        <p:nvSpPr>
          <p:cNvPr id="17411" name="內容版面配置區 2"/>
          <p:cNvSpPr>
            <a:spLocks noGrp="1"/>
          </p:cNvSpPr>
          <p:nvPr>
            <p:ph sz="quarter" idx="1"/>
          </p:nvPr>
        </p:nvSpPr>
        <p:spPr>
          <a:xfrm>
            <a:off x="612775" y="1600200"/>
            <a:ext cx="8153400" cy="4495800"/>
          </a:xfrm>
        </p:spPr>
        <p:txBody>
          <a:bodyPr/>
          <a:lstStyle/>
          <a:p>
            <a:pPr>
              <a:buFont typeface="Wingdings" pitchFamily="2" charset="2"/>
              <a:buNone/>
            </a:pPr>
            <a:r>
              <a:rPr lang="en-US" altLang="zh-TW" b="1" smtClean="0"/>
              <a:t>3. Early Adapter</a:t>
            </a:r>
          </a:p>
          <a:p>
            <a:pPr>
              <a:buFont typeface="Wingdings" pitchFamily="2" charset="2"/>
              <a:buNone/>
            </a:pPr>
            <a:r>
              <a:rPr lang="en-US" altLang="zh-TW" sz="2400" smtClean="0"/>
              <a:t>         ZARA</a:t>
            </a:r>
            <a:r>
              <a:rPr lang="zh-TW" altLang="zh-TW" sz="2400" smtClean="0"/>
              <a:t>將目標客群定在</a:t>
            </a:r>
            <a:r>
              <a:rPr lang="en-US" altLang="zh-TW" sz="2400" smtClean="0"/>
              <a:t>13.5%</a:t>
            </a:r>
            <a:r>
              <a:rPr lang="zh-TW" altLang="zh-TW" sz="2400" smtClean="0"/>
              <a:t>的早期採用者</a:t>
            </a:r>
            <a:r>
              <a:rPr lang="en-US" altLang="zh-TW" sz="2400" smtClean="0"/>
              <a:t>(early adopters)</a:t>
            </a:r>
            <a:r>
              <a:rPr lang="zh-TW" altLang="zh-TW" sz="2400" smtClean="0"/>
              <a:t>。</a:t>
            </a:r>
            <a:endParaRPr lang="en-US" altLang="zh-TW" b="1" smtClean="0"/>
          </a:p>
          <a:p>
            <a:pPr>
              <a:buFont typeface="Wingdings" pitchFamily="2" charset="2"/>
              <a:buNone/>
            </a:pPr>
            <a:r>
              <a:rPr lang="en-US" altLang="zh-TW" b="1" smtClean="0"/>
              <a:t>4.</a:t>
            </a:r>
            <a:r>
              <a:rPr lang="zh-TW" altLang="zh-TW" b="1" smtClean="0"/>
              <a:t>少折扣</a:t>
            </a:r>
            <a:endParaRPr lang="en-US" altLang="zh-TW" b="1" smtClean="0"/>
          </a:p>
          <a:p>
            <a:pPr>
              <a:buFont typeface="Wingdings" pitchFamily="2" charset="2"/>
              <a:buNone/>
            </a:pPr>
            <a:r>
              <a:rPr lang="en-US" altLang="zh-TW" smtClean="0"/>
              <a:t>       </a:t>
            </a:r>
            <a:r>
              <a:rPr lang="zh-TW" altLang="zh-TW" sz="2400" smtClean="0"/>
              <a:t>一般來說，</a:t>
            </a:r>
            <a:r>
              <a:rPr lang="en-US" altLang="zh-TW" sz="2400" smtClean="0"/>
              <a:t>ZARA</a:t>
            </a:r>
            <a:r>
              <a:rPr lang="zh-TW" altLang="zh-TW" sz="2400" smtClean="0"/>
              <a:t>未售出的商品通常只占存貨的</a:t>
            </a:r>
            <a:r>
              <a:rPr lang="en-US" altLang="zh-TW" sz="2400" smtClean="0"/>
              <a:t>10%</a:t>
            </a:r>
            <a:r>
              <a:rPr lang="zh-TW" altLang="zh-TW" sz="2400" smtClean="0"/>
              <a:t>，打折商品數量平均約占它所有產品總數量的</a:t>
            </a:r>
            <a:r>
              <a:rPr lang="en-US" altLang="zh-TW" sz="2400" smtClean="0"/>
              <a:t>18%</a:t>
            </a:r>
            <a:r>
              <a:rPr lang="zh-TW" altLang="zh-TW" sz="2400" smtClean="0"/>
              <a:t>，而其主要競爭對手</a:t>
            </a:r>
            <a:r>
              <a:rPr lang="en-US" altLang="zh-TW" sz="2400" smtClean="0"/>
              <a:t>H</a:t>
            </a:r>
            <a:r>
              <a:rPr lang="zh-TW" altLang="zh-TW" sz="2400" smtClean="0"/>
              <a:t>＆</a:t>
            </a:r>
            <a:r>
              <a:rPr lang="en-US" altLang="zh-TW" sz="2400" smtClean="0"/>
              <a:t>M</a:t>
            </a:r>
            <a:r>
              <a:rPr lang="zh-TW" altLang="zh-TW" sz="2400" smtClean="0"/>
              <a:t>經營狀況最好的</a:t>
            </a:r>
            <a:r>
              <a:rPr lang="en-US" altLang="zh-TW" sz="2400" smtClean="0"/>
              <a:t>2001</a:t>
            </a:r>
            <a:r>
              <a:rPr lang="zh-TW" altLang="zh-TW" sz="2400" smtClean="0"/>
              <a:t>年為例，</a:t>
            </a:r>
            <a:r>
              <a:rPr lang="en-US" altLang="zh-TW" sz="2400" smtClean="0"/>
              <a:t>ZARA</a:t>
            </a:r>
            <a:r>
              <a:rPr lang="zh-TW" altLang="zh-TW" sz="2400" smtClean="0"/>
              <a:t>的打折商品占</a:t>
            </a:r>
            <a:r>
              <a:rPr lang="en-US" altLang="zh-TW" sz="2400" smtClean="0"/>
              <a:t>7%</a:t>
            </a:r>
            <a:r>
              <a:rPr lang="zh-TW" altLang="zh-TW" sz="2400" smtClean="0"/>
              <a:t>，</a:t>
            </a:r>
            <a:r>
              <a:rPr lang="en-US" altLang="zh-TW" sz="2400" smtClean="0"/>
              <a:t>H</a:t>
            </a:r>
            <a:r>
              <a:rPr lang="zh-TW" altLang="zh-TW" sz="2400" smtClean="0"/>
              <a:t>＆</a:t>
            </a:r>
            <a:r>
              <a:rPr lang="en-US" altLang="zh-TW" sz="2400" smtClean="0"/>
              <a:t>M</a:t>
            </a:r>
            <a:r>
              <a:rPr lang="zh-TW" altLang="zh-TW" sz="2400" smtClean="0"/>
              <a:t>則為</a:t>
            </a:r>
            <a:r>
              <a:rPr lang="en-US" altLang="zh-TW" sz="2400" smtClean="0"/>
              <a:t>13%</a:t>
            </a:r>
            <a:r>
              <a:rPr lang="zh-TW" altLang="zh-TW" sz="2400" smtClean="0"/>
              <a:t>，</a:t>
            </a:r>
            <a:r>
              <a:rPr lang="en-US" altLang="zh-TW" sz="2400" smtClean="0"/>
              <a:t>Gap</a:t>
            </a:r>
            <a:r>
              <a:rPr lang="zh-TW" altLang="zh-TW" sz="2400" smtClean="0"/>
              <a:t>為</a:t>
            </a:r>
            <a:r>
              <a:rPr lang="en-US" altLang="zh-TW" sz="2400" smtClean="0"/>
              <a:t>14%</a:t>
            </a:r>
            <a:r>
              <a:rPr lang="zh-TW" altLang="zh-TW" sz="2400" smtClean="0"/>
              <a:t>。</a:t>
            </a:r>
            <a:endParaRPr lang="en-US" altLang="zh-TW" b="1" smtClean="0"/>
          </a:p>
          <a:p>
            <a:endParaRPr lang="zh-TW" alt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163</TotalTime>
  <Words>2427</Words>
  <Application>Microsoft Office PowerPoint</Application>
  <PresentationFormat>如螢幕大小 (4:3)</PresentationFormat>
  <Paragraphs>315</Paragraphs>
  <Slides>50</Slides>
  <Notes>49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50</vt:i4>
      </vt:variant>
    </vt:vector>
  </HeadingPairs>
  <TitlesOfParts>
    <vt:vector size="59" baseType="lpstr">
      <vt:lpstr>Tw Cen MT</vt:lpstr>
      <vt:lpstr>微軟正黑體</vt:lpstr>
      <vt:lpstr>Arial</vt:lpstr>
      <vt:lpstr>Wingdings</vt:lpstr>
      <vt:lpstr>Wingdings 2</vt:lpstr>
      <vt:lpstr>Calibri</vt:lpstr>
      <vt:lpstr>新細明體</vt:lpstr>
      <vt:lpstr>標楷體</vt:lpstr>
      <vt:lpstr>中庸</vt:lpstr>
      <vt:lpstr>Rapid-Fire Fulfillment 既快又準的供應關係</vt:lpstr>
      <vt:lpstr> 全球服飾產業現況</vt:lpstr>
      <vt:lpstr> 全球服飾產業趨勢</vt:lpstr>
      <vt:lpstr> ZARA 背景介紹</vt:lpstr>
      <vt:lpstr>核心人物</vt:lpstr>
      <vt:lpstr>投影片 6</vt:lpstr>
      <vt:lpstr> ZARA發展歷程</vt:lpstr>
      <vt:lpstr> 核心理念</vt:lpstr>
      <vt:lpstr> 核心理念</vt:lpstr>
      <vt:lpstr> 核心理念</vt:lpstr>
      <vt:lpstr> 核心理念</vt:lpstr>
      <vt:lpstr> 營運模式</vt:lpstr>
      <vt:lpstr> 營運模式</vt:lpstr>
      <vt:lpstr>ZARA供應鏈管理</vt:lpstr>
      <vt:lpstr>快速的供應鏈</vt:lpstr>
      <vt:lpstr>供應鏈管理</vt:lpstr>
      <vt:lpstr>彈性製造</vt:lpstr>
      <vt:lpstr>彈性製造</vt:lpstr>
      <vt:lpstr>彈性製造</vt:lpstr>
      <vt:lpstr>直營店</vt:lpstr>
      <vt:lpstr>快速時尚</vt:lpstr>
      <vt:lpstr>如何快速時尚</vt:lpstr>
      <vt:lpstr>1.不斷交換資訊</vt:lpstr>
      <vt:lpstr>      2.避免層層官僚體系</vt:lpstr>
      <vt:lpstr>3.三個產品線</vt:lpstr>
      <vt:lpstr> 4.PDA的使用促進資訊交換</vt:lpstr>
      <vt:lpstr>       5.緩和〈長鞭效應〉</vt:lpstr>
      <vt:lpstr>6.製造限量感</vt:lpstr>
      <vt:lpstr>謹守嚴格的供應鏈運作節奏</vt:lpstr>
      <vt:lpstr>投影片 30</vt:lpstr>
      <vt:lpstr>投影片 31</vt:lpstr>
      <vt:lpstr>投影片 32</vt:lpstr>
      <vt:lpstr>ZARA的POS資訊系統</vt:lpstr>
      <vt:lpstr>ZARA的商業模式核心</vt:lpstr>
      <vt:lpstr>資訊系統研發</vt:lpstr>
      <vt:lpstr>資訊系統的四個環節</vt:lpstr>
      <vt:lpstr>1.資訊收集系統</vt:lpstr>
      <vt:lpstr>2.服裝資訊標準化系統</vt:lpstr>
      <vt:lpstr>3.庫存管理系統</vt:lpstr>
      <vt:lpstr>4.物流配送系統</vt:lpstr>
      <vt:lpstr>5.POS系統</vt:lpstr>
      <vt:lpstr>ZARA IT應用的成功原則</vt:lpstr>
      <vt:lpstr>運用資產的槓桿效應</vt:lpstr>
      <vt:lpstr>垂直整合</vt:lpstr>
      <vt:lpstr>生產配置</vt:lpstr>
      <vt:lpstr>即時生產系統(Just-in-time)</vt:lpstr>
      <vt:lpstr>精準與嚴格的節奏</vt:lpstr>
      <vt:lpstr>Zara成功的關鍵</vt:lpstr>
      <vt:lpstr>小結</vt:lpstr>
      <vt:lpstr>投影片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james</dc:creator>
  <cp:lastModifiedBy>Your User Name</cp:lastModifiedBy>
  <cp:revision>17</cp:revision>
  <dcterms:created xsi:type="dcterms:W3CDTF">2010-06-24T07:02:53Z</dcterms:created>
  <dcterms:modified xsi:type="dcterms:W3CDTF">2010-10-20T13:38:32Z</dcterms:modified>
</cp:coreProperties>
</file>